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307" r:id="rId2"/>
    <p:sldId id="408" r:id="rId3"/>
    <p:sldId id="402" r:id="rId4"/>
    <p:sldId id="403" r:id="rId5"/>
    <p:sldId id="405" r:id="rId6"/>
    <p:sldId id="416" r:id="rId7"/>
    <p:sldId id="417" r:id="rId8"/>
    <p:sldId id="401" r:id="rId9"/>
    <p:sldId id="396" r:id="rId10"/>
    <p:sldId id="404" r:id="rId11"/>
    <p:sldId id="418" r:id="rId12"/>
    <p:sldId id="409" r:id="rId13"/>
    <p:sldId id="406" r:id="rId14"/>
    <p:sldId id="407" r:id="rId15"/>
    <p:sldId id="394" r:id="rId16"/>
    <p:sldId id="274" r:id="rId17"/>
    <p:sldId id="385" r:id="rId18"/>
    <p:sldId id="382" r:id="rId19"/>
    <p:sldId id="386" r:id="rId20"/>
    <p:sldId id="388" r:id="rId21"/>
    <p:sldId id="395" r:id="rId22"/>
    <p:sldId id="391" r:id="rId23"/>
    <p:sldId id="392" r:id="rId24"/>
    <p:sldId id="384" r:id="rId25"/>
    <p:sldId id="393" r:id="rId26"/>
    <p:sldId id="410" r:id="rId27"/>
    <p:sldId id="411" r:id="rId28"/>
    <p:sldId id="412" r:id="rId29"/>
  </p:sldIdLst>
  <p:sldSz cx="12192000" cy="6858000"/>
  <p:notesSz cx="6811963" cy="99425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953" autoAdjust="0"/>
    <p:restoredTop sz="94231"/>
  </p:normalViewPr>
  <p:slideViewPr>
    <p:cSldViewPr snapToGrid="0">
      <p:cViewPr varScale="1">
        <p:scale>
          <a:sx n="111" d="100"/>
          <a:sy n="111" d="100"/>
        </p:scale>
        <p:origin x="224" y="3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51163" cy="49847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9213" y="0"/>
            <a:ext cx="2951162" cy="498475"/>
          </a:xfrm>
          <a:prstGeom prst="rect">
            <a:avLst/>
          </a:prstGeom>
        </p:spPr>
        <p:txBody>
          <a:bodyPr vert="horz" lIns="91440" tIns="45720" rIns="91440" bIns="45720" rtlCol="0"/>
          <a:lstStyle>
            <a:lvl1pPr algn="r">
              <a:defRPr sz="1200"/>
            </a:lvl1pPr>
          </a:lstStyle>
          <a:p>
            <a:fld id="{3FCD70FB-D646-A645-8027-CF5F0AB38348}" type="datetimeFigureOut">
              <a:rPr lang="fr-FR" smtClean="0"/>
              <a:t>28/11/2025</a:t>
            </a:fld>
            <a:endParaRPr lang="fr-FR"/>
          </a:p>
        </p:txBody>
      </p:sp>
      <p:sp>
        <p:nvSpPr>
          <p:cNvPr id="4" name="Espace réservé de l'image des diapositives 3"/>
          <p:cNvSpPr>
            <a:spLocks noGrp="1" noRot="1" noChangeAspect="1"/>
          </p:cNvSpPr>
          <p:nvPr>
            <p:ph type="sldImg" idx="2"/>
          </p:nvPr>
        </p:nvSpPr>
        <p:spPr>
          <a:xfrm>
            <a:off x="423863" y="1243013"/>
            <a:ext cx="5964237" cy="335597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1038" y="4784725"/>
            <a:ext cx="5449887" cy="3914775"/>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44038"/>
            <a:ext cx="2951163" cy="498475"/>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9213" y="9444038"/>
            <a:ext cx="2951162" cy="498475"/>
          </a:xfrm>
          <a:prstGeom prst="rect">
            <a:avLst/>
          </a:prstGeom>
        </p:spPr>
        <p:txBody>
          <a:bodyPr vert="horz" lIns="91440" tIns="45720" rIns="91440" bIns="45720" rtlCol="0" anchor="b"/>
          <a:lstStyle>
            <a:lvl1pPr algn="r">
              <a:defRPr sz="1200"/>
            </a:lvl1pPr>
          </a:lstStyle>
          <a:p>
            <a:fld id="{3BB3B8CD-0FB6-C143-AD37-2DFDF853D20B}" type="slidenum">
              <a:rPr lang="fr-FR" smtClean="0"/>
              <a:t>‹N°›</a:t>
            </a:fld>
            <a:endParaRPr lang="fr-FR"/>
          </a:p>
        </p:txBody>
      </p:sp>
    </p:spTree>
    <p:extLst>
      <p:ext uri="{BB962C8B-B14F-4D97-AF65-F5344CB8AC3E}">
        <p14:creationId xmlns:p14="http://schemas.microsoft.com/office/powerpoint/2010/main" val="11212734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200" dirty="0">
                <a:effectLst/>
                <a:latin typeface="Times New Roman" panose="02020603050405020304" pitchFamily="18" charset="0"/>
                <a:ea typeface="Calibri" panose="020F0502020204030204" pitchFamily="34" charset="0"/>
                <a:cs typeface="Times New Roman" panose="02020603050405020304" pitchFamily="18" charset="0"/>
              </a:rPr>
              <a:t>Calcul effectué d’après les statistiques 2023 concernant le personnel enseignant. À Genève : enseignants du primaire (n = 1936) et du secondaire I (n = 2965) = 3901 ; en Valais : total enseignants du primaire (n = 1823) et du secondaire I (n = 883) = 2706. Total GE + VS = 6607.</a:t>
            </a:r>
            <a:endParaRPr lang="fr-CH" sz="1400" dirty="0">
              <a:effectLst/>
              <a:latin typeface="Calibri" panose="020F0502020204030204" pitchFamily="34" charset="0"/>
              <a:ea typeface="Calibri" panose="020F0502020204030204" pitchFamily="34" charset="0"/>
              <a:cs typeface="Times New Roman" panose="02020603050405020304" pitchFamily="18" charset="0"/>
            </a:endParaRPr>
          </a:p>
          <a:p>
            <a:endParaRPr lang="fr-FR" dirty="0"/>
          </a:p>
        </p:txBody>
      </p:sp>
      <p:sp>
        <p:nvSpPr>
          <p:cNvPr id="4" name="Espace réservé du numéro de diapositive 3"/>
          <p:cNvSpPr>
            <a:spLocks noGrp="1"/>
          </p:cNvSpPr>
          <p:nvPr>
            <p:ph type="sldNum" sz="quarter" idx="5"/>
          </p:nvPr>
        </p:nvSpPr>
        <p:spPr/>
        <p:txBody>
          <a:bodyPr/>
          <a:lstStyle/>
          <a:p>
            <a:fld id="{3BB3B8CD-0FB6-C143-AD37-2DFDF853D20B}" type="slidenum">
              <a:rPr lang="fr-FR" smtClean="0"/>
              <a:t>19</a:t>
            </a:fld>
            <a:endParaRPr lang="fr-FR"/>
          </a:p>
        </p:txBody>
      </p:sp>
    </p:spTree>
    <p:extLst>
      <p:ext uri="{BB962C8B-B14F-4D97-AF65-F5344CB8AC3E}">
        <p14:creationId xmlns:p14="http://schemas.microsoft.com/office/powerpoint/2010/main" val="25138916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7910B8-69A7-48C3-B99C-E7C9FF1E0FCC}"/>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fr-CH"/>
          </a:p>
        </p:txBody>
      </p:sp>
      <p:sp>
        <p:nvSpPr>
          <p:cNvPr id="3" name="Sous-titre 2">
            <a:extLst>
              <a:ext uri="{FF2B5EF4-FFF2-40B4-BE49-F238E27FC236}">
                <a16:creationId xmlns:a16="http://schemas.microsoft.com/office/drawing/2014/main" id="{4EDBB301-1DC6-4F6C-8D4E-31D7AF44892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H"/>
          </a:p>
        </p:txBody>
      </p:sp>
      <p:sp>
        <p:nvSpPr>
          <p:cNvPr id="4" name="Espace réservé de la date 3">
            <a:extLst>
              <a:ext uri="{FF2B5EF4-FFF2-40B4-BE49-F238E27FC236}">
                <a16:creationId xmlns:a16="http://schemas.microsoft.com/office/drawing/2014/main" id="{FFA58191-EA36-428E-BA63-CF515FEC668E}"/>
              </a:ext>
            </a:extLst>
          </p:cNvPr>
          <p:cNvSpPr>
            <a:spLocks noGrp="1"/>
          </p:cNvSpPr>
          <p:nvPr>
            <p:ph type="dt" sz="half" idx="10"/>
          </p:nvPr>
        </p:nvSpPr>
        <p:spPr/>
        <p:txBody>
          <a:bodyPr/>
          <a:lstStyle/>
          <a:p>
            <a:fld id="{E7986F1C-926C-4175-8FC4-36095EB105CE}" type="datetimeFigureOut">
              <a:rPr lang="fr-CH" smtClean="0"/>
              <a:t>28.11.25</a:t>
            </a:fld>
            <a:endParaRPr lang="fr-CH"/>
          </a:p>
        </p:txBody>
      </p:sp>
      <p:sp>
        <p:nvSpPr>
          <p:cNvPr id="5" name="Espace réservé du pied de page 4">
            <a:extLst>
              <a:ext uri="{FF2B5EF4-FFF2-40B4-BE49-F238E27FC236}">
                <a16:creationId xmlns:a16="http://schemas.microsoft.com/office/drawing/2014/main" id="{6683B36B-D92C-4DCB-A9D7-BA8721277BBA}"/>
              </a:ext>
            </a:extLst>
          </p:cNvPr>
          <p:cNvSpPr>
            <a:spLocks noGrp="1"/>
          </p:cNvSpPr>
          <p:nvPr>
            <p:ph type="ftr" sz="quarter" idx="11"/>
          </p:nvPr>
        </p:nvSpPr>
        <p:spPr/>
        <p:txBody>
          <a:bodyPr/>
          <a:lstStyle/>
          <a:p>
            <a:endParaRPr lang="fr-CH"/>
          </a:p>
        </p:txBody>
      </p:sp>
      <p:sp>
        <p:nvSpPr>
          <p:cNvPr id="6" name="Espace réservé du numéro de diapositive 5">
            <a:extLst>
              <a:ext uri="{FF2B5EF4-FFF2-40B4-BE49-F238E27FC236}">
                <a16:creationId xmlns:a16="http://schemas.microsoft.com/office/drawing/2014/main" id="{1707665D-D510-45DF-8BAC-58E9636B3831}"/>
              </a:ext>
            </a:extLst>
          </p:cNvPr>
          <p:cNvSpPr>
            <a:spLocks noGrp="1"/>
          </p:cNvSpPr>
          <p:nvPr>
            <p:ph type="sldNum" sz="quarter" idx="12"/>
          </p:nvPr>
        </p:nvSpPr>
        <p:spPr/>
        <p:txBody>
          <a:bodyPr/>
          <a:lstStyle/>
          <a:p>
            <a:fld id="{37A945FC-FD22-416F-9CF0-5F3E7D49D8EC}" type="slidenum">
              <a:rPr lang="fr-CH" smtClean="0"/>
              <a:t>‹N°›</a:t>
            </a:fld>
            <a:endParaRPr lang="fr-CH"/>
          </a:p>
        </p:txBody>
      </p:sp>
    </p:spTree>
    <p:extLst>
      <p:ext uri="{BB962C8B-B14F-4D97-AF65-F5344CB8AC3E}">
        <p14:creationId xmlns:p14="http://schemas.microsoft.com/office/powerpoint/2010/main" val="26103340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BAD2BF5-3AC2-4408-97EB-0830234F2AF5}"/>
              </a:ext>
            </a:extLst>
          </p:cNvPr>
          <p:cNvSpPr>
            <a:spLocks noGrp="1"/>
          </p:cNvSpPr>
          <p:nvPr>
            <p:ph type="title"/>
          </p:nvPr>
        </p:nvSpPr>
        <p:spPr/>
        <p:txBody>
          <a:bodyPr/>
          <a:lstStyle/>
          <a:p>
            <a:r>
              <a:rPr lang="fr-FR"/>
              <a:t>Modifiez le style du titre</a:t>
            </a:r>
            <a:endParaRPr lang="fr-CH"/>
          </a:p>
        </p:txBody>
      </p:sp>
      <p:sp>
        <p:nvSpPr>
          <p:cNvPr id="3" name="Espace réservé du texte vertical 2">
            <a:extLst>
              <a:ext uri="{FF2B5EF4-FFF2-40B4-BE49-F238E27FC236}">
                <a16:creationId xmlns:a16="http://schemas.microsoft.com/office/drawing/2014/main" id="{6AEEC8C2-8086-49DB-95D9-CCD4060E14A3}"/>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e la date 3">
            <a:extLst>
              <a:ext uri="{FF2B5EF4-FFF2-40B4-BE49-F238E27FC236}">
                <a16:creationId xmlns:a16="http://schemas.microsoft.com/office/drawing/2014/main" id="{AB54412B-FA82-4321-955D-E856E3986868}"/>
              </a:ext>
            </a:extLst>
          </p:cNvPr>
          <p:cNvSpPr>
            <a:spLocks noGrp="1"/>
          </p:cNvSpPr>
          <p:nvPr>
            <p:ph type="dt" sz="half" idx="10"/>
          </p:nvPr>
        </p:nvSpPr>
        <p:spPr/>
        <p:txBody>
          <a:bodyPr/>
          <a:lstStyle/>
          <a:p>
            <a:fld id="{E7986F1C-926C-4175-8FC4-36095EB105CE}" type="datetimeFigureOut">
              <a:rPr lang="fr-CH" smtClean="0"/>
              <a:t>28.11.25</a:t>
            </a:fld>
            <a:endParaRPr lang="fr-CH"/>
          </a:p>
        </p:txBody>
      </p:sp>
      <p:sp>
        <p:nvSpPr>
          <p:cNvPr id="5" name="Espace réservé du pied de page 4">
            <a:extLst>
              <a:ext uri="{FF2B5EF4-FFF2-40B4-BE49-F238E27FC236}">
                <a16:creationId xmlns:a16="http://schemas.microsoft.com/office/drawing/2014/main" id="{1A095D06-FEAC-41F6-920B-D2A6ABC77428}"/>
              </a:ext>
            </a:extLst>
          </p:cNvPr>
          <p:cNvSpPr>
            <a:spLocks noGrp="1"/>
          </p:cNvSpPr>
          <p:nvPr>
            <p:ph type="ftr" sz="quarter" idx="11"/>
          </p:nvPr>
        </p:nvSpPr>
        <p:spPr/>
        <p:txBody>
          <a:bodyPr/>
          <a:lstStyle/>
          <a:p>
            <a:endParaRPr lang="fr-CH"/>
          </a:p>
        </p:txBody>
      </p:sp>
      <p:sp>
        <p:nvSpPr>
          <p:cNvPr id="6" name="Espace réservé du numéro de diapositive 5">
            <a:extLst>
              <a:ext uri="{FF2B5EF4-FFF2-40B4-BE49-F238E27FC236}">
                <a16:creationId xmlns:a16="http://schemas.microsoft.com/office/drawing/2014/main" id="{1E17FE6A-2435-48D2-B679-ED9BC5BE82D8}"/>
              </a:ext>
            </a:extLst>
          </p:cNvPr>
          <p:cNvSpPr>
            <a:spLocks noGrp="1"/>
          </p:cNvSpPr>
          <p:nvPr>
            <p:ph type="sldNum" sz="quarter" idx="12"/>
          </p:nvPr>
        </p:nvSpPr>
        <p:spPr/>
        <p:txBody>
          <a:bodyPr/>
          <a:lstStyle/>
          <a:p>
            <a:fld id="{37A945FC-FD22-416F-9CF0-5F3E7D49D8EC}" type="slidenum">
              <a:rPr lang="fr-CH" smtClean="0"/>
              <a:t>‹N°›</a:t>
            </a:fld>
            <a:endParaRPr lang="fr-CH"/>
          </a:p>
        </p:txBody>
      </p:sp>
    </p:spTree>
    <p:extLst>
      <p:ext uri="{BB962C8B-B14F-4D97-AF65-F5344CB8AC3E}">
        <p14:creationId xmlns:p14="http://schemas.microsoft.com/office/powerpoint/2010/main" val="1360740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F9CC62F-CCDD-44A4-B189-0C73D9A3951F}"/>
              </a:ext>
            </a:extLst>
          </p:cNvPr>
          <p:cNvSpPr>
            <a:spLocks noGrp="1"/>
          </p:cNvSpPr>
          <p:nvPr>
            <p:ph type="title" orient="vert"/>
          </p:nvPr>
        </p:nvSpPr>
        <p:spPr>
          <a:xfrm>
            <a:off x="8724900" y="365125"/>
            <a:ext cx="2628900" cy="5811838"/>
          </a:xfrm>
        </p:spPr>
        <p:txBody>
          <a:bodyPr vert="eaVert"/>
          <a:lstStyle/>
          <a:p>
            <a:r>
              <a:rPr lang="fr-FR"/>
              <a:t>Modifiez le style du titre</a:t>
            </a:r>
            <a:endParaRPr lang="fr-CH"/>
          </a:p>
        </p:txBody>
      </p:sp>
      <p:sp>
        <p:nvSpPr>
          <p:cNvPr id="3" name="Espace réservé du texte vertical 2">
            <a:extLst>
              <a:ext uri="{FF2B5EF4-FFF2-40B4-BE49-F238E27FC236}">
                <a16:creationId xmlns:a16="http://schemas.microsoft.com/office/drawing/2014/main" id="{3D6D9131-1CFE-4496-9A42-BB47F4173EBA}"/>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e la date 3">
            <a:extLst>
              <a:ext uri="{FF2B5EF4-FFF2-40B4-BE49-F238E27FC236}">
                <a16:creationId xmlns:a16="http://schemas.microsoft.com/office/drawing/2014/main" id="{FECB2303-2932-4836-9A95-6384EDBDB85B}"/>
              </a:ext>
            </a:extLst>
          </p:cNvPr>
          <p:cNvSpPr>
            <a:spLocks noGrp="1"/>
          </p:cNvSpPr>
          <p:nvPr>
            <p:ph type="dt" sz="half" idx="10"/>
          </p:nvPr>
        </p:nvSpPr>
        <p:spPr/>
        <p:txBody>
          <a:bodyPr/>
          <a:lstStyle/>
          <a:p>
            <a:fld id="{E7986F1C-926C-4175-8FC4-36095EB105CE}" type="datetimeFigureOut">
              <a:rPr lang="fr-CH" smtClean="0"/>
              <a:t>28.11.25</a:t>
            </a:fld>
            <a:endParaRPr lang="fr-CH"/>
          </a:p>
        </p:txBody>
      </p:sp>
      <p:sp>
        <p:nvSpPr>
          <p:cNvPr id="5" name="Espace réservé du pied de page 4">
            <a:extLst>
              <a:ext uri="{FF2B5EF4-FFF2-40B4-BE49-F238E27FC236}">
                <a16:creationId xmlns:a16="http://schemas.microsoft.com/office/drawing/2014/main" id="{9422E07B-FEFA-46C0-984A-3540A36A7802}"/>
              </a:ext>
            </a:extLst>
          </p:cNvPr>
          <p:cNvSpPr>
            <a:spLocks noGrp="1"/>
          </p:cNvSpPr>
          <p:nvPr>
            <p:ph type="ftr" sz="quarter" idx="11"/>
          </p:nvPr>
        </p:nvSpPr>
        <p:spPr/>
        <p:txBody>
          <a:bodyPr/>
          <a:lstStyle/>
          <a:p>
            <a:endParaRPr lang="fr-CH"/>
          </a:p>
        </p:txBody>
      </p:sp>
      <p:sp>
        <p:nvSpPr>
          <p:cNvPr id="6" name="Espace réservé du numéro de diapositive 5">
            <a:extLst>
              <a:ext uri="{FF2B5EF4-FFF2-40B4-BE49-F238E27FC236}">
                <a16:creationId xmlns:a16="http://schemas.microsoft.com/office/drawing/2014/main" id="{647EB2B5-A1CB-42DF-958F-5F3F3C74421E}"/>
              </a:ext>
            </a:extLst>
          </p:cNvPr>
          <p:cNvSpPr>
            <a:spLocks noGrp="1"/>
          </p:cNvSpPr>
          <p:nvPr>
            <p:ph type="sldNum" sz="quarter" idx="12"/>
          </p:nvPr>
        </p:nvSpPr>
        <p:spPr/>
        <p:txBody>
          <a:bodyPr/>
          <a:lstStyle/>
          <a:p>
            <a:fld id="{37A945FC-FD22-416F-9CF0-5F3E7D49D8EC}" type="slidenum">
              <a:rPr lang="fr-CH" smtClean="0"/>
              <a:t>‹N°›</a:t>
            </a:fld>
            <a:endParaRPr lang="fr-CH"/>
          </a:p>
        </p:txBody>
      </p:sp>
    </p:spTree>
    <p:extLst>
      <p:ext uri="{BB962C8B-B14F-4D97-AF65-F5344CB8AC3E}">
        <p14:creationId xmlns:p14="http://schemas.microsoft.com/office/powerpoint/2010/main" val="654697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CD39AC-6205-4804-854B-55DEE6E7A618}"/>
              </a:ext>
            </a:extLst>
          </p:cNvPr>
          <p:cNvSpPr>
            <a:spLocks noGrp="1"/>
          </p:cNvSpPr>
          <p:nvPr>
            <p:ph type="title"/>
          </p:nvPr>
        </p:nvSpPr>
        <p:spPr/>
        <p:txBody>
          <a:bodyPr/>
          <a:lstStyle/>
          <a:p>
            <a:r>
              <a:rPr lang="fr-FR"/>
              <a:t>Modifiez le style du titre</a:t>
            </a:r>
            <a:endParaRPr lang="fr-CH"/>
          </a:p>
        </p:txBody>
      </p:sp>
      <p:sp>
        <p:nvSpPr>
          <p:cNvPr id="3" name="Espace réservé du contenu 2">
            <a:extLst>
              <a:ext uri="{FF2B5EF4-FFF2-40B4-BE49-F238E27FC236}">
                <a16:creationId xmlns:a16="http://schemas.microsoft.com/office/drawing/2014/main" id="{11D4CA57-6FC4-4F9B-9E7C-2ABDFFFAD2FB}"/>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e la date 3">
            <a:extLst>
              <a:ext uri="{FF2B5EF4-FFF2-40B4-BE49-F238E27FC236}">
                <a16:creationId xmlns:a16="http://schemas.microsoft.com/office/drawing/2014/main" id="{D23C414B-9585-410E-808D-78A3B74F1C9C}"/>
              </a:ext>
            </a:extLst>
          </p:cNvPr>
          <p:cNvSpPr>
            <a:spLocks noGrp="1"/>
          </p:cNvSpPr>
          <p:nvPr>
            <p:ph type="dt" sz="half" idx="10"/>
          </p:nvPr>
        </p:nvSpPr>
        <p:spPr/>
        <p:txBody>
          <a:bodyPr/>
          <a:lstStyle/>
          <a:p>
            <a:fld id="{E7986F1C-926C-4175-8FC4-36095EB105CE}" type="datetimeFigureOut">
              <a:rPr lang="fr-CH" smtClean="0"/>
              <a:t>28.11.25</a:t>
            </a:fld>
            <a:endParaRPr lang="fr-CH"/>
          </a:p>
        </p:txBody>
      </p:sp>
      <p:sp>
        <p:nvSpPr>
          <p:cNvPr id="5" name="Espace réservé du pied de page 4">
            <a:extLst>
              <a:ext uri="{FF2B5EF4-FFF2-40B4-BE49-F238E27FC236}">
                <a16:creationId xmlns:a16="http://schemas.microsoft.com/office/drawing/2014/main" id="{9F498258-01C6-4507-A82B-7E3A94CB1A39}"/>
              </a:ext>
            </a:extLst>
          </p:cNvPr>
          <p:cNvSpPr>
            <a:spLocks noGrp="1"/>
          </p:cNvSpPr>
          <p:nvPr>
            <p:ph type="ftr" sz="quarter" idx="11"/>
          </p:nvPr>
        </p:nvSpPr>
        <p:spPr/>
        <p:txBody>
          <a:bodyPr/>
          <a:lstStyle/>
          <a:p>
            <a:endParaRPr lang="fr-CH"/>
          </a:p>
        </p:txBody>
      </p:sp>
      <p:sp>
        <p:nvSpPr>
          <p:cNvPr id="6" name="Espace réservé du numéro de diapositive 5">
            <a:extLst>
              <a:ext uri="{FF2B5EF4-FFF2-40B4-BE49-F238E27FC236}">
                <a16:creationId xmlns:a16="http://schemas.microsoft.com/office/drawing/2014/main" id="{386ECFD8-FDB6-4691-9D29-C9E2D76A7CE0}"/>
              </a:ext>
            </a:extLst>
          </p:cNvPr>
          <p:cNvSpPr>
            <a:spLocks noGrp="1"/>
          </p:cNvSpPr>
          <p:nvPr>
            <p:ph type="sldNum" sz="quarter" idx="12"/>
          </p:nvPr>
        </p:nvSpPr>
        <p:spPr/>
        <p:txBody>
          <a:bodyPr/>
          <a:lstStyle/>
          <a:p>
            <a:fld id="{37A945FC-FD22-416F-9CF0-5F3E7D49D8EC}" type="slidenum">
              <a:rPr lang="fr-CH" smtClean="0"/>
              <a:t>‹N°›</a:t>
            </a:fld>
            <a:endParaRPr lang="fr-CH"/>
          </a:p>
        </p:txBody>
      </p:sp>
    </p:spTree>
    <p:extLst>
      <p:ext uri="{BB962C8B-B14F-4D97-AF65-F5344CB8AC3E}">
        <p14:creationId xmlns:p14="http://schemas.microsoft.com/office/powerpoint/2010/main" val="23786458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70AE80-824C-4A5B-842F-79795C1191CA}"/>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CH"/>
          </a:p>
        </p:txBody>
      </p:sp>
      <p:sp>
        <p:nvSpPr>
          <p:cNvPr id="3" name="Espace réservé du texte 2">
            <a:extLst>
              <a:ext uri="{FF2B5EF4-FFF2-40B4-BE49-F238E27FC236}">
                <a16:creationId xmlns:a16="http://schemas.microsoft.com/office/drawing/2014/main" id="{F41703F9-2DD4-408A-A5C2-F2B1ADF715B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5A1C06E1-F88D-451E-B18B-D6B8F7EFF4EE}"/>
              </a:ext>
            </a:extLst>
          </p:cNvPr>
          <p:cNvSpPr>
            <a:spLocks noGrp="1"/>
          </p:cNvSpPr>
          <p:nvPr>
            <p:ph type="dt" sz="half" idx="10"/>
          </p:nvPr>
        </p:nvSpPr>
        <p:spPr/>
        <p:txBody>
          <a:bodyPr/>
          <a:lstStyle/>
          <a:p>
            <a:fld id="{E7986F1C-926C-4175-8FC4-36095EB105CE}" type="datetimeFigureOut">
              <a:rPr lang="fr-CH" smtClean="0"/>
              <a:t>28.11.25</a:t>
            </a:fld>
            <a:endParaRPr lang="fr-CH"/>
          </a:p>
        </p:txBody>
      </p:sp>
      <p:sp>
        <p:nvSpPr>
          <p:cNvPr id="5" name="Espace réservé du pied de page 4">
            <a:extLst>
              <a:ext uri="{FF2B5EF4-FFF2-40B4-BE49-F238E27FC236}">
                <a16:creationId xmlns:a16="http://schemas.microsoft.com/office/drawing/2014/main" id="{D80D3982-3865-4BE2-85B5-8F266FFF8FC9}"/>
              </a:ext>
            </a:extLst>
          </p:cNvPr>
          <p:cNvSpPr>
            <a:spLocks noGrp="1"/>
          </p:cNvSpPr>
          <p:nvPr>
            <p:ph type="ftr" sz="quarter" idx="11"/>
          </p:nvPr>
        </p:nvSpPr>
        <p:spPr/>
        <p:txBody>
          <a:bodyPr/>
          <a:lstStyle/>
          <a:p>
            <a:endParaRPr lang="fr-CH"/>
          </a:p>
        </p:txBody>
      </p:sp>
      <p:sp>
        <p:nvSpPr>
          <p:cNvPr id="6" name="Espace réservé du numéro de diapositive 5">
            <a:extLst>
              <a:ext uri="{FF2B5EF4-FFF2-40B4-BE49-F238E27FC236}">
                <a16:creationId xmlns:a16="http://schemas.microsoft.com/office/drawing/2014/main" id="{6C09C72C-432C-432C-B5BA-79E98E0919C4}"/>
              </a:ext>
            </a:extLst>
          </p:cNvPr>
          <p:cNvSpPr>
            <a:spLocks noGrp="1"/>
          </p:cNvSpPr>
          <p:nvPr>
            <p:ph type="sldNum" sz="quarter" idx="12"/>
          </p:nvPr>
        </p:nvSpPr>
        <p:spPr/>
        <p:txBody>
          <a:bodyPr/>
          <a:lstStyle/>
          <a:p>
            <a:fld id="{37A945FC-FD22-416F-9CF0-5F3E7D49D8EC}" type="slidenum">
              <a:rPr lang="fr-CH" smtClean="0"/>
              <a:t>‹N°›</a:t>
            </a:fld>
            <a:endParaRPr lang="fr-CH"/>
          </a:p>
        </p:txBody>
      </p:sp>
    </p:spTree>
    <p:extLst>
      <p:ext uri="{BB962C8B-B14F-4D97-AF65-F5344CB8AC3E}">
        <p14:creationId xmlns:p14="http://schemas.microsoft.com/office/powerpoint/2010/main" val="11875636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C4E22D6-04E0-415B-ADE8-9752323ABC19}"/>
              </a:ext>
            </a:extLst>
          </p:cNvPr>
          <p:cNvSpPr>
            <a:spLocks noGrp="1"/>
          </p:cNvSpPr>
          <p:nvPr>
            <p:ph type="title"/>
          </p:nvPr>
        </p:nvSpPr>
        <p:spPr/>
        <p:txBody>
          <a:bodyPr/>
          <a:lstStyle/>
          <a:p>
            <a:r>
              <a:rPr lang="fr-FR"/>
              <a:t>Modifiez le style du titre</a:t>
            </a:r>
            <a:endParaRPr lang="fr-CH"/>
          </a:p>
        </p:txBody>
      </p:sp>
      <p:sp>
        <p:nvSpPr>
          <p:cNvPr id="3" name="Espace réservé du contenu 2">
            <a:extLst>
              <a:ext uri="{FF2B5EF4-FFF2-40B4-BE49-F238E27FC236}">
                <a16:creationId xmlns:a16="http://schemas.microsoft.com/office/drawing/2014/main" id="{B8A2B389-ECBC-4782-B711-DD9A471B5F04}"/>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u contenu 3">
            <a:extLst>
              <a:ext uri="{FF2B5EF4-FFF2-40B4-BE49-F238E27FC236}">
                <a16:creationId xmlns:a16="http://schemas.microsoft.com/office/drawing/2014/main" id="{1AB8D391-35E6-45EE-98D6-A2ED164E927E}"/>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5" name="Espace réservé de la date 4">
            <a:extLst>
              <a:ext uri="{FF2B5EF4-FFF2-40B4-BE49-F238E27FC236}">
                <a16:creationId xmlns:a16="http://schemas.microsoft.com/office/drawing/2014/main" id="{956B9954-580B-4BC2-AB4A-E6D9C50F8867}"/>
              </a:ext>
            </a:extLst>
          </p:cNvPr>
          <p:cNvSpPr>
            <a:spLocks noGrp="1"/>
          </p:cNvSpPr>
          <p:nvPr>
            <p:ph type="dt" sz="half" idx="10"/>
          </p:nvPr>
        </p:nvSpPr>
        <p:spPr/>
        <p:txBody>
          <a:bodyPr/>
          <a:lstStyle/>
          <a:p>
            <a:fld id="{E7986F1C-926C-4175-8FC4-36095EB105CE}" type="datetimeFigureOut">
              <a:rPr lang="fr-CH" smtClean="0"/>
              <a:t>28.11.25</a:t>
            </a:fld>
            <a:endParaRPr lang="fr-CH"/>
          </a:p>
        </p:txBody>
      </p:sp>
      <p:sp>
        <p:nvSpPr>
          <p:cNvPr id="6" name="Espace réservé du pied de page 5">
            <a:extLst>
              <a:ext uri="{FF2B5EF4-FFF2-40B4-BE49-F238E27FC236}">
                <a16:creationId xmlns:a16="http://schemas.microsoft.com/office/drawing/2014/main" id="{2E444199-C916-4E04-86E6-E1E8E9B39107}"/>
              </a:ext>
            </a:extLst>
          </p:cNvPr>
          <p:cNvSpPr>
            <a:spLocks noGrp="1"/>
          </p:cNvSpPr>
          <p:nvPr>
            <p:ph type="ftr" sz="quarter" idx="11"/>
          </p:nvPr>
        </p:nvSpPr>
        <p:spPr/>
        <p:txBody>
          <a:bodyPr/>
          <a:lstStyle/>
          <a:p>
            <a:endParaRPr lang="fr-CH"/>
          </a:p>
        </p:txBody>
      </p:sp>
      <p:sp>
        <p:nvSpPr>
          <p:cNvPr id="7" name="Espace réservé du numéro de diapositive 6">
            <a:extLst>
              <a:ext uri="{FF2B5EF4-FFF2-40B4-BE49-F238E27FC236}">
                <a16:creationId xmlns:a16="http://schemas.microsoft.com/office/drawing/2014/main" id="{4A325777-D069-410C-8022-71B9BCE5678B}"/>
              </a:ext>
            </a:extLst>
          </p:cNvPr>
          <p:cNvSpPr>
            <a:spLocks noGrp="1"/>
          </p:cNvSpPr>
          <p:nvPr>
            <p:ph type="sldNum" sz="quarter" idx="12"/>
          </p:nvPr>
        </p:nvSpPr>
        <p:spPr/>
        <p:txBody>
          <a:bodyPr/>
          <a:lstStyle/>
          <a:p>
            <a:fld id="{37A945FC-FD22-416F-9CF0-5F3E7D49D8EC}" type="slidenum">
              <a:rPr lang="fr-CH" smtClean="0"/>
              <a:t>‹N°›</a:t>
            </a:fld>
            <a:endParaRPr lang="fr-CH"/>
          </a:p>
        </p:txBody>
      </p:sp>
    </p:spTree>
    <p:extLst>
      <p:ext uri="{BB962C8B-B14F-4D97-AF65-F5344CB8AC3E}">
        <p14:creationId xmlns:p14="http://schemas.microsoft.com/office/powerpoint/2010/main" val="13193145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73D10F6-0723-4AB2-B58D-5B55E7A211F1}"/>
              </a:ext>
            </a:extLst>
          </p:cNvPr>
          <p:cNvSpPr>
            <a:spLocks noGrp="1"/>
          </p:cNvSpPr>
          <p:nvPr>
            <p:ph type="title"/>
          </p:nvPr>
        </p:nvSpPr>
        <p:spPr>
          <a:xfrm>
            <a:off x="839788" y="365125"/>
            <a:ext cx="10515600" cy="1325563"/>
          </a:xfrm>
        </p:spPr>
        <p:txBody>
          <a:bodyPr/>
          <a:lstStyle/>
          <a:p>
            <a:r>
              <a:rPr lang="fr-FR"/>
              <a:t>Modifiez le style du titre</a:t>
            </a:r>
            <a:endParaRPr lang="fr-CH"/>
          </a:p>
        </p:txBody>
      </p:sp>
      <p:sp>
        <p:nvSpPr>
          <p:cNvPr id="3" name="Espace réservé du texte 2">
            <a:extLst>
              <a:ext uri="{FF2B5EF4-FFF2-40B4-BE49-F238E27FC236}">
                <a16:creationId xmlns:a16="http://schemas.microsoft.com/office/drawing/2014/main" id="{8D05CC4C-E319-4C90-9E1A-6AEC4C6A00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1EF68C1B-F698-4851-B74B-47F942AD69DF}"/>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5" name="Espace réservé du texte 4">
            <a:extLst>
              <a:ext uri="{FF2B5EF4-FFF2-40B4-BE49-F238E27FC236}">
                <a16:creationId xmlns:a16="http://schemas.microsoft.com/office/drawing/2014/main" id="{5AC410F1-1E6E-418F-96DC-7A593E1ED78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BE95C0A9-F093-47EA-93B8-4099D75D48AB}"/>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7" name="Espace réservé de la date 6">
            <a:extLst>
              <a:ext uri="{FF2B5EF4-FFF2-40B4-BE49-F238E27FC236}">
                <a16:creationId xmlns:a16="http://schemas.microsoft.com/office/drawing/2014/main" id="{E3AE0A13-0344-4FC0-A183-8DBEC7C8E9DB}"/>
              </a:ext>
            </a:extLst>
          </p:cNvPr>
          <p:cNvSpPr>
            <a:spLocks noGrp="1"/>
          </p:cNvSpPr>
          <p:nvPr>
            <p:ph type="dt" sz="half" idx="10"/>
          </p:nvPr>
        </p:nvSpPr>
        <p:spPr/>
        <p:txBody>
          <a:bodyPr/>
          <a:lstStyle/>
          <a:p>
            <a:fld id="{E7986F1C-926C-4175-8FC4-36095EB105CE}" type="datetimeFigureOut">
              <a:rPr lang="fr-CH" smtClean="0"/>
              <a:t>28.11.25</a:t>
            </a:fld>
            <a:endParaRPr lang="fr-CH"/>
          </a:p>
        </p:txBody>
      </p:sp>
      <p:sp>
        <p:nvSpPr>
          <p:cNvPr id="8" name="Espace réservé du pied de page 7">
            <a:extLst>
              <a:ext uri="{FF2B5EF4-FFF2-40B4-BE49-F238E27FC236}">
                <a16:creationId xmlns:a16="http://schemas.microsoft.com/office/drawing/2014/main" id="{D34273F8-FA6F-47FB-92F7-87C8D6191669}"/>
              </a:ext>
            </a:extLst>
          </p:cNvPr>
          <p:cNvSpPr>
            <a:spLocks noGrp="1"/>
          </p:cNvSpPr>
          <p:nvPr>
            <p:ph type="ftr" sz="quarter" idx="11"/>
          </p:nvPr>
        </p:nvSpPr>
        <p:spPr/>
        <p:txBody>
          <a:bodyPr/>
          <a:lstStyle/>
          <a:p>
            <a:endParaRPr lang="fr-CH"/>
          </a:p>
        </p:txBody>
      </p:sp>
      <p:sp>
        <p:nvSpPr>
          <p:cNvPr id="9" name="Espace réservé du numéro de diapositive 8">
            <a:extLst>
              <a:ext uri="{FF2B5EF4-FFF2-40B4-BE49-F238E27FC236}">
                <a16:creationId xmlns:a16="http://schemas.microsoft.com/office/drawing/2014/main" id="{D4D633C2-38B8-420D-8A1E-98E9CF160753}"/>
              </a:ext>
            </a:extLst>
          </p:cNvPr>
          <p:cNvSpPr>
            <a:spLocks noGrp="1"/>
          </p:cNvSpPr>
          <p:nvPr>
            <p:ph type="sldNum" sz="quarter" idx="12"/>
          </p:nvPr>
        </p:nvSpPr>
        <p:spPr/>
        <p:txBody>
          <a:bodyPr/>
          <a:lstStyle/>
          <a:p>
            <a:fld id="{37A945FC-FD22-416F-9CF0-5F3E7D49D8EC}" type="slidenum">
              <a:rPr lang="fr-CH" smtClean="0"/>
              <a:t>‹N°›</a:t>
            </a:fld>
            <a:endParaRPr lang="fr-CH"/>
          </a:p>
        </p:txBody>
      </p:sp>
    </p:spTree>
    <p:extLst>
      <p:ext uri="{BB962C8B-B14F-4D97-AF65-F5344CB8AC3E}">
        <p14:creationId xmlns:p14="http://schemas.microsoft.com/office/powerpoint/2010/main" val="29544301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5C887B2-9F82-46B2-A3D2-62FF487656BB}"/>
              </a:ext>
            </a:extLst>
          </p:cNvPr>
          <p:cNvSpPr>
            <a:spLocks noGrp="1"/>
          </p:cNvSpPr>
          <p:nvPr>
            <p:ph type="title"/>
          </p:nvPr>
        </p:nvSpPr>
        <p:spPr/>
        <p:txBody>
          <a:bodyPr/>
          <a:lstStyle/>
          <a:p>
            <a:r>
              <a:rPr lang="fr-FR"/>
              <a:t>Modifiez le style du titre</a:t>
            </a:r>
            <a:endParaRPr lang="fr-CH"/>
          </a:p>
        </p:txBody>
      </p:sp>
      <p:sp>
        <p:nvSpPr>
          <p:cNvPr id="3" name="Espace réservé de la date 2">
            <a:extLst>
              <a:ext uri="{FF2B5EF4-FFF2-40B4-BE49-F238E27FC236}">
                <a16:creationId xmlns:a16="http://schemas.microsoft.com/office/drawing/2014/main" id="{863394C8-37DE-4342-9902-82FCF18411E8}"/>
              </a:ext>
            </a:extLst>
          </p:cNvPr>
          <p:cNvSpPr>
            <a:spLocks noGrp="1"/>
          </p:cNvSpPr>
          <p:nvPr>
            <p:ph type="dt" sz="half" idx="10"/>
          </p:nvPr>
        </p:nvSpPr>
        <p:spPr/>
        <p:txBody>
          <a:bodyPr/>
          <a:lstStyle/>
          <a:p>
            <a:fld id="{E7986F1C-926C-4175-8FC4-36095EB105CE}" type="datetimeFigureOut">
              <a:rPr lang="fr-CH" smtClean="0"/>
              <a:t>28.11.25</a:t>
            </a:fld>
            <a:endParaRPr lang="fr-CH"/>
          </a:p>
        </p:txBody>
      </p:sp>
      <p:sp>
        <p:nvSpPr>
          <p:cNvPr id="4" name="Espace réservé du pied de page 3">
            <a:extLst>
              <a:ext uri="{FF2B5EF4-FFF2-40B4-BE49-F238E27FC236}">
                <a16:creationId xmlns:a16="http://schemas.microsoft.com/office/drawing/2014/main" id="{13BB9162-F893-4716-A2D2-D8F66CFECF4E}"/>
              </a:ext>
            </a:extLst>
          </p:cNvPr>
          <p:cNvSpPr>
            <a:spLocks noGrp="1"/>
          </p:cNvSpPr>
          <p:nvPr>
            <p:ph type="ftr" sz="quarter" idx="11"/>
          </p:nvPr>
        </p:nvSpPr>
        <p:spPr/>
        <p:txBody>
          <a:bodyPr/>
          <a:lstStyle/>
          <a:p>
            <a:endParaRPr lang="fr-CH"/>
          </a:p>
        </p:txBody>
      </p:sp>
      <p:sp>
        <p:nvSpPr>
          <p:cNvPr id="5" name="Espace réservé du numéro de diapositive 4">
            <a:extLst>
              <a:ext uri="{FF2B5EF4-FFF2-40B4-BE49-F238E27FC236}">
                <a16:creationId xmlns:a16="http://schemas.microsoft.com/office/drawing/2014/main" id="{1A3C67E1-2965-4B7C-9BFC-C1A4ACE84DFF}"/>
              </a:ext>
            </a:extLst>
          </p:cNvPr>
          <p:cNvSpPr>
            <a:spLocks noGrp="1"/>
          </p:cNvSpPr>
          <p:nvPr>
            <p:ph type="sldNum" sz="quarter" idx="12"/>
          </p:nvPr>
        </p:nvSpPr>
        <p:spPr/>
        <p:txBody>
          <a:bodyPr/>
          <a:lstStyle/>
          <a:p>
            <a:fld id="{37A945FC-FD22-416F-9CF0-5F3E7D49D8EC}" type="slidenum">
              <a:rPr lang="fr-CH" smtClean="0"/>
              <a:t>‹N°›</a:t>
            </a:fld>
            <a:endParaRPr lang="fr-CH"/>
          </a:p>
        </p:txBody>
      </p:sp>
    </p:spTree>
    <p:extLst>
      <p:ext uri="{BB962C8B-B14F-4D97-AF65-F5344CB8AC3E}">
        <p14:creationId xmlns:p14="http://schemas.microsoft.com/office/powerpoint/2010/main" val="11027069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03300749-A6B5-4AA3-9B1A-3C94EE510185}"/>
              </a:ext>
            </a:extLst>
          </p:cNvPr>
          <p:cNvSpPr>
            <a:spLocks noGrp="1"/>
          </p:cNvSpPr>
          <p:nvPr>
            <p:ph type="dt" sz="half" idx="10"/>
          </p:nvPr>
        </p:nvSpPr>
        <p:spPr/>
        <p:txBody>
          <a:bodyPr/>
          <a:lstStyle/>
          <a:p>
            <a:fld id="{E7986F1C-926C-4175-8FC4-36095EB105CE}" type="datetimeFigureOut">
              <a:rPr lang="fr-CH" smtClean="0"/>
              <a:t>28.11.25</a:t>
            </a:fld>
            <a:endParaRPr lang="fr-CH"/>
          </a:p>
        </p:txBody>
      </p:sp>
      <p:sp>
        <p:nvSpPr>
          <p:cNvPr id="3" name="Espace réservé du pied de page 2">
            <a:extLst>
              <a:ext uri="{FF2B5EF4-FFF2-40B4-BE49-F238E27FC236}">
                <a16:creationId xmlns:a16="http://schemas.microsoft.com/office/drawing/2014/main" id="{211FA5AB-5807-45E9-9C35-6A1FC338B8B9}"/>
              </a:ext>
            </a:extLst>
          </p:cNvPr>
          <p:cNvSpPr>
            <a:spLocks noGrp="1"/>
          </p:cNvSpPr>
          <p:nvPr>
            <p:ph type="ftr" sz="quarter" idx="11"/>
          </p:nvPr>
        </p:nvSpPr>
        <p:spPr/>
        <p:txBody>
          <a:bodyPr/>
          <a:lstStyle/>
          <a:p>
            <a:endParaRPr lang="fr-CH"/>
          </a:p>
        </p:txBody>
      </p:sp>
      <p:sp>
        <p:nvSpPr>
          <p:cNvPr id="4" name="Espace réservé du numéro de diapositive 3">
            <a:extLst>
              <a:ext uri="{FF2B5EF4-FFF2-40B4-BE49-F238E27FC236}">
                <a16:creationId xmlns:a16="http://schemas.microsoft.com/office/drawing/2014/main" id="{0741C4D3-D4B2-433F-A565-97DC7F6AC8B0}"/>
              </a:ext>
            </a:extLst>
          </p:cNvPr>
          <p:cNvSpPr>
            <a:spLocks noGrp="1"/>
          </p:cNvSpPr>
          <p:nvPr>
            <p:ph type="sldNum" sz="quarter" idx="12"/>
          </p:nvPr>
        </p:nvSpPr>
        <p:spPr/>
        <p:txBody>
          <a:bodyPr/>
          <a:lstStyle/>
          <a:p>
            <a:fld id="{37A945FC-FD22-416F-9CF0-5F3E7D49D8EC}" type="slidenum">
              <a:rPr lang="fr-CH" smtClean="0"/>
              <a:t>‹N°›</a:t>
            </a:fld>
            <a:endParaRPr lang="fr-CH"/>
          </a:p>
        </p:txBody>
      </p:sp>
    </p:spTree>
    <p:extLst>
      <p:ext uri="{BB962C8B-B14F-4D97-AF65-F5344CB8AC3E}">
        <p14:creationId xmlns:p14="http://schemas.microsoft.com/office/powerpoint/2010/main" val="775574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DAACF6-8EC9-4179-94AB-5D141ECAD4F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H"/>
          </a:p>
        </p:txBody>
      </p:sp>
      <p:sp>
        <p:nvSpPr>
          <p:cNvPr id="3" name="Espace réservé du contenu 2">
            <a:extLst>
              <a:ext uri="{FF2B5EF4-FFF2-40B4-BE49-F238E27FC236}">
                <a16:creationId xmlns:a16="http://schemas.microsoft.com/office/drawing/2014/main" id="{7A870E95-64AA-4899-AAE4-FAEE7020551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u texte 3">
            <a:extLst>
              <a:ext uri="{FF2B5EF4-FFF2-40B4-BE49-F238E27FC236}">
                <a16:creationId xmlns:a16="http://schemas.microsoft.com/office/drawing/2014/main" id="{84188FA7-F41B-479A-8BFE-9F8CFCBA1A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AE504D1A-E544-47E6-AB5C-BB45184D111A}"/>
              </a:ext>
            </a:extLst>
          </p:cNvPr>
          <p:cNvSpPr>
            <a:spLocks noGrp="1"/>
          </p:cNvSpPr>
          <p:nvPr>
            <p:ph type="dt" sz="half" idx="10"/>
          </p:nvPr>
        </p:nvSpPr>
        <p:spPr/>
        <p:txBody>
          <a:bodyPr/>
          <a:lstStyle/>
          <a:p>
            <a:fld id="{E7986F1C-926C-4175-8FC4-36095EB105CE}" type="datetimeFigureOut">
              <a:rPr lang="fr-CH" smtClean="0"/>
              <a:t>28.11.25</a:t>
            </a:fld>
            <a:endParaRPr lang="fr-CH"/>
          </a:p>
        </p:txBody>
      </p:sp>
      <p:sp>
        <p:nvSpPr>
          <p:cNvPr id="6" name="Espace réservé du pied de page 5">
            <a:extLst>
              <a:ext uri="{FF2B5EF4-FFF2-40B4-BE49-F238E27FC236}">
                <a16:creationId xmlns:a16="http://schemas.microsoft.com/office/drawing/2014/main" id="{408E9109-830A-495D-B5D6-8AF537CA676C}"/>
              </a:ext>
            </a:extLst>
          </p:cNvPr>
          <p:cNvSpPr>
            <a:spLocks noGrp="1"/>
          </p:cNvSpPr>
          <p:nvPr>
            <p:ph type="ftr" sz="quarter" idx="11"/>
          </p:nvPr>
        </p:nvSpPr>
        <p:spPr/>
        <p:txBody>
          <a:bodyPr/>
          <a:lstStyle/>
          <a:p>
            <a:endParaRPr lang="fr-CH"/>
          </a:p>
        </p:txBody>
      </p:sp>
      <p:sp>
        <p:nvSpPr>
          <p:cNvPr id="7" name="Espace réservé du numéro de diapositive 6">
            <a:extLst>
              <a:ext uri="{FF2B5EF4-FFF2-40B4-BE49-F238E27FC236}">
                <a16:creationId xmlns:a16="http://schemas.microsoft.com/office/drawing/2014/main" id="{5E94C561-3396-4FDB-9078-8AD0B3075F6A}"/>
              </a:ext>
            </a:extLst>
          </p:cNvPr>
          <p:cNvSpPr>
            <a:spLocks noGrp="1"/>
          </p:cNvSpPr>
          <p:nvPr>
            <p:ph type="sldNum" sz="quarter" idx="12"/>
          </p:nvPr>
        </p:nvSpPr>
        <p:spPr/>
        <p:txBody>
          <a:bodyPr/>
          <a:lstStyle/>
          <a:p>
            <a:fld id="{37A945FC-FD22-416F-9CF0-5F3E7D49D8EC}" type="slidenum">
              <a:rPr lang="fr-CH" smtClean="0"/>
              <a:t>‹N°›</a:t>
            </a:fld>
            <a:endParaRPr lang="fr-CH"/>
          </a:p>
        </p:txBody>
      </p:sp>
    </p:spTree>
    <p:extLst>
      <p:ext uri="{BB962C8B-B14F-4D97-AF65-F5344CB8AC3E}">
        <p14:creationId xmlns:p14="http://schemas.microsoft.com/office/powerpoint/2010/main" val="34459410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AEED19-73D4-43EB-9EDA-2E019F61590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H"/>
          </a:p>
        </p:txBody>
      </p:sp>
      <p:sp>
        <p:nvSpPr>
          <p:cNvPr id="3" name="Espace réservé pour une image  2">
            <a:extLst>
              <a:ext uri="{FF2B5EF4-FFF2-40B4-BE49-F238E27FC236}">
                <a16:creationId xmlns:a16="http://schemas.microsoft.com/office/drawing/2014/main" id="{945723D9-8EA6-4CEB-8C61-2DA784367E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Espace réservé du texte 3">
            <a:extLst>
              <a:ext uri="{FF2B5EF4-FFF2-40B4-BE49-F238E27FC236}">
                <a16:creationId xmlns:a16="http://schemas.microsoft.com/office/drawing/2014/main" id="{6AB6F997-46FD-41A0-A39E-3F84B5E91B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8872EA3E-BDD9-4611-9025-EFE5C9B2DE58}"/>
              </a:ext>
            </a:extLst>
          </p:cNvPr>
          <p:cNvSpPr>
            <a:spLocks noGrp="1"/>
          </p:cNvSpPr>
          <p:nvPr>
            <p:ph type="dt" sz="half" idx="10"/>
          </p:nvPr>
        </p:nvSpPr>
        <p:spPr/>
        <p:txBody>
          <a:bodyPr/>
          <a:lstStyle/>
          <a:p>
            <a:fld id="{E7986F1C-926C-4175-8FC4-36095EB105CE}" type="datetimeFigureOut">
              <a:rPr lang="fr-CH" smtClean="0"/>
              <a:t>28.11.25</a:t>
            </a:fld>
            <a:endParaRPr lang="fr-CH"/>
          </a:p>
        </p:txBody>
      </p:sp>
      <p:sp>
        <p:nvSpPr>
          <p:cNvPr id="6" name="Espace réservé du pied de page 5">
            <a:extLst>
              <a:ext uri="{FF2B5EF4-FFF2-40B4-BE49-F238E27FC236}">
                <a16:creationId xmlns:a16="http://schemas.microsoft.com/office/drawing/2014/main" id="{6B3107BB-E3F5-4353-B58B-6C7C748CB567}"/>
              </a:ext>
            </a:extLst>
          </p:cNvPr>
          <p:cNvSpPr>
            <a:spLocks noGrp="1"/>
          </p:cNvSpPr>
          <p:nvPr>
            <p:ph type="ftr" sz="quarter" idx="11"/>
          </p:nvPr>
        </p:nvSpPr>
        <p:spPr/>
        <p:txBody>
          <a:bodyPr/>
          <a:lstStyle/>
          <a:p>
            <a:endParaRPr lang="fr-CH"/>
          </a:p>
        </p:txBody>
      </p:sp>
      <p:sp>
        <p:nvSpPr>
          <p:cNvPr id="7" name="Espace réservé du numéro de diapositive 6">
            <a:extLst>
              <a:ext uri="{FF2B5EF4-FFF2-40B4-BE49-F238E27FC236}">
                <a16:creationId xmlns:a16="http://schemas.microsoft.com/office/drawing/2014/main" id="{90D89BC5-AA5B-4E2D-8B01-3A9CDFA2B966}"/>
              </a:ext>
            </a:extLst>
          </p:cNvPr>
          <p:cNvSpPr>
            <a:spLocks noGrp="1"/>
          </p:cNvSpPr>
          <p:nvPr>
            <p:ph type="sldNum" sz="quarter" idx="12"/>
          </p:nvPr>
        </p:nvSpPr>
        <p:spPr/>
        <p:txBody>
          <a:bodyPr/>
          <a:lstStyle/>
          <a:p>
            <a:fld id="{37A945FC-FD22-416F-9CF0-5F3E7D49D8EC}" type="slidenum">
              <a:rPr lang="fr-CH" smtClean="0"/>
              <a:t>‹N°›</a:t>
            </a:fld>
            <a:endParaRPr lang="fr-CH"/>
          </a:p>
        </p:txBody>
      </p:sp>
    </p:spTree>
    <p:extLst>
      <p:ext uri="{BB962C8B-B14F-4D97-AF65-F5344CB8AC3E}">
        <p14:creationId xmlns:p14="http://schemas.microsoft.com/office/powerpoint/2010/main" val="16049975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02A27B89-7478-49C7-AD0C-0B2ECDF4B3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H"/>
          </a:p>
        </p:txBody>
      </p:sp>
      <p:sp>
        <p:nvSpPr>
          <p:cNvPr id="3" name="Espace réservé du texte 2">
            <a:extLst>
              <a:ext uri="{FF2B5EF4-FFF2-40B4-BE49-F238E27FC236}">
                <a16:creationId xmlns:a16="http://schemas.microsoft.com/office/drawing/2014/main" id="{8DC2B798-A64C-4E55-9422-6454EEDE55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e la date 3">
            <a:extLst>
              <a:ext uri="{FF2B5EF4-FFF2-40B4-BE49-F238E27FC236}">
                <a16:creationId xmlns:a16="http://schemas.microsoft.com/office/drawing/2014/main" id="{D6E006C5-5165-480D-BB68-7D5B76F9DB4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986F1C-926C-4175-8FC4-36095EB105CE}" type="datetimeFigureOut">
              <a:rPr lang="fr-CH" smtClean="0"/>
              <a:t>28.11.25</a:t>
            </a:fld>
            <a:endParaRPr lang="fr-CH"/>
          </a:p>
        </p:txBody>
      </p:sp>
      <p:sp>
        <p:nvSpPr>
          <p:cNvPr id="5" name="Espace réservé du pied de page 4">
            <a:extLst>
              <a:ext uri="{FF2B5EF4-FFF2-40B4-BE49-F238E27FC236}">
                <a16:creationId xmlns:a16="http://schemas.microsoft.com/office/drawing/2014/main" id="{60FDD07E-8914-4A89-A8AE-40E92DA2B9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Espace réservé du numéro de diapositive 5">
            <a:extLst>
              <a:ext uri="{FF2B5EF4-FFF2-40B4-BE49-F238E27FC236}">
                <a16:creationId xmlns:a16="http://schemas.microsoft.com/office/drawing/2014/main" id="{CBBB959A-CAD5-4219-BB53-3BAE061B24E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A945FC-FD22-416F-9CF0-5F3E7D49D8EC}" type="slidenum">
              <a:rPr lang="fr-CH" smtClean="0"/>
              <a:t>‹N°›</a:t>
            </a:fld>
            <a:endParaRPr lang="fr-CH"/>
          </a:p>
        </p:txBody>
      </p:sp>
    </p:spTree>
    <p:extLst>
      <p:ext uri="{BB962C8B-B14F-4D97-AF65-F5344CB8AC3E}">
        <p14:creationId xmlns:p14="http://schemas.microsoft.com/office/powerpoint/2010/main" val="8508678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hyperlink" Target="https://norma-le.com/" TargetMode="External"/><Relationship Id="rId2" Type="http://schemas.openxmlformats.org/officeDocument/2006/relationships/hyperlink" Target="https://holyshit-show.ch/" TargetMode="Externa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Freeform: Shape 24">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Shape 30">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Isosceles Triangle 32">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Isosceles Triangle 34">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ZoneTexte 3">
            <a:extLst>
              <a:ext uri="{FF2B5EF4-FFF2-40B4-BE49-F238E27FC236}">
                <a16:creationId xmlns:a16="http://schemas.microsoft.com/office/drawing/2014/main" id="{F83C1536-A62A-B65E-61F0-9D8146B869CC}"/>
              </a:ext>
            </a:extLst>
          </p:cNvPr>
          <p:cNvSpPr txBox="1"/>
          <p:nvPr/>
        </p:nvSpPr>
        <p:spPr>
          <a:xfrm>
            <a:off x="1479884" y="1690757"/>
            <a:ext cx="8795084" cy="3062377"/>
          </a:xfrm>
          <a:prstGeom prst="rect">
            <a:avLst/>
          </a:prstGeom>
          <a:noFill/>
        </p:spPr>
        <p:txBody>
          <a:bodyPr wrap="square">
            <a:spAutoFit/>
          </a:bodyPr>
          <a:lstStyle/>
          <a:p>
            <a:r>
              <a:rPr lang="fr-CH" sz="3600" dirty="0">
                <a:effectLst/>
                <a:latin typeface="Aharoni" panose="020F0502020204030204" pitchFamily="34" charset="0"/>
                <a:ea typeface="Calibri" panose="020F0502020204030204" pitchFamily="34" charset="0"/>
                <a:cs typeface="Aharoni" panose="020F0502020204030204" pitchFamily="34" charset="0"/>
              </a:rPr>
              <a:t>Regards croisés sur les représentations sociales de l’inceste. </a:t>
            </a:r>
            <a:r>
              <a:rPr lang="fr-CH" sz="3100" dirty="0">
                <a:effectLst/>
                <a:latin typeface="Aharoni" panose="020F0502020204030204" pitchFamily="34" charset="0"/>
                <a:ea typeface="Calibri" panose="020F0502020204030204" pitchFamily="34" charset="0"/>
                <a:cs typeface="Aharoni" panose="020F0502020204030204" pitchFamily="34" charset="0"/>
              </a:rPr>
              <a:t>Défis et enjeux pour l’éducation et la formation (Suisse romande)</a:t>
            </a:r>
            <a:br>
              <a:rPr lang="fr-CH" sz="1800" dirty="0">
                <a:effectLst/>
                <a:latin typeface="Aharoni" panose="020F0502020204030204" pitchFamily="34" charset="0"/>
                <a:ea typeface="Calibri" panose="020F0502020204030204" pitchFamily="34" charset="0"/>
                <a:cs typeface="Aharoni" panose="020F0502020204030204" pitchFamily="34" charset="0"/>
              </a:rPr>
            </a:br>
            <a:r>
              <a:rPr lang="fr-CH" sz="1800" b="1" dirty="0">
                <a:effectLst/>
                <a:latin typeface="Aharoni" panose="020F0502020204030204" pitchFamily="34" charset="0"/>
                <a:ea typeface="Calibri" panose="020F0502020204030204" pitchFamily="34" charset="0"/>
                <a:cs typeface="Aharoni" panose="020F0502020204030204" pitchFamily="34" charset="0"/>
              </a:rPr>
              <a:t> </a:t>
            </a:r>
            <a:br>
              <a:rPr lang="fr-CH" sz="1800" dirty="0">
                <a:effectLst/>
                <a:latin typeface="Aharoni" panose="020F0502020204030204" pitchFamily="34" charset="0"/>
                <a:ea typeface="Calibri" panose="020F0502020204030204" pitchFamily="34" charset="0"/>
                <a:cs typeface="Aharoni" panose="020F0502020204030204" pitchFamily="34" charset="0"/>
              </a:rPr>
            </a:br>
            <a:br>
              <a:rPr lang="fr-CH" sz="1800" b="1" dirty="0">
                <a:effectLst/>
                <a:latin typeface="Calibri" panose="020F0502020204030204" pitchFamily="34" charset="0"/>
                <a:ea typeface="Calibri" panose="020F0502020204030204" pitchFamily="34" charset="0"/>
                <a:cs typeface="Times New Roman" panose="02020603050405020304" pitchFamily="18" charset="0"/>
              </a:rPr>
            </a:br>
            <a:r>
              <a:rPr lang="fr-CH" sz="1800" dirty="0">
                <a:latin typeface="Aharoni" panose="020F0502020204030204" pitchFamily="34" charset="0"/>
                <a:ea typeface="Calibri" panose="020F0502020204030204" pitchFamily="34" charset="0"/>
                <a:cs typeface="Aharoni" panose="020F0502020204030204" pitchFamily="34" charset="0"/>
              </a:rPr>
              <a:t>Maryvonne Charmillot &amp; Olivia Vernay, Université de Genève</a:t>
            </a:r>
            <a:br>
              <a:rPr lang="fr-CH" sz="1800" dirty="0">
                <a:latin typeface="Aharoni" panose="020F0502020204030204" pitchFamily="34" charset="0"/>
                <a:ea typeface="Calibri" panose="020F0502020204030204" pitchFamily="34" charset="0"/>
                <a:cs typeface="Aharoni" panose="020F0502020204030204" pitchFamily="34" charset="0"/>
              </a:rPr>
            </a:br>
            <a:br>
              <a:rPr lang="fr-CH" sz="1800" dirty="0">
                <a:latin typeface="Aharoni" panose="020F0502020204030204" pitchFamily="34" charset="0"/>
                <a:ea typeface="Calibri" panose="020F0502020204030204" pitchFamily="34" charset="0"/>
                <a:cs typeface="Aharoni" panose="020F0502020204030204" pitchFamily="34" charset="0"/>
              </a:rPr>
            </a:br>
            <a:r>
              <a:rPr lang="fr-CH" sz="1800" dirty="0">
                <a:latin typeface="+mn-lt"/>
                <a:ea typeface="Calibri" panose="020F0502020204030204" pitchFamily="34" charset="0"/>
                <a:cs typeface="Aharoni" panose="020F0502020204030204" pitchFamily="34" charset="0"/>
              </a:rPr>
              <a:t>Requête FNS </a:t>
            </a:r>
            <a:endParaRPr lang="fr-FR" dirty="0"/>
          </a:p>
        </p:txBody>
      </p:sp>
      <p:sp>
        <p:nvSpPr>
          <p:cNvPr id="3" name="ZoneTexte 2">
            <a:extLst>
              <a:ext uri="{FF2B5EF4-FFF2-40B4-BE49-F238E27FC236}">
                <a16:creationId xmlns:a16="http://schemas.microsoft.com/office/drawing/2014/main" id="{933BCD1F-5A5C-BD86-E6E7-17B33D18FCF0}"/>
              </a:ext>
            </a:extLst>
          </p:cNvPr>
          <p:cNvSpPr txBox="1"/>
          <p:nvPr/>
        </p:nvSpPr>
        <p:spPr>
          <a:xfrm>
            <a:off x="1975556" y="5451317"/>
            <a:ext cx="7925545" cy="830997"/>
          </a:xfrm>
          <a:prstGeom prst="rect">
            <a:avLst/>
          </a:prstGeom>
          <a:noFill/>
        </p:spPr>
        <p:txBody>
          <a:bodyPr wrap="square" rtlCol="0">
            <a:spAutoFit/>
          </a:bodyPr>
          <a:lstStyle/>
          <a:p>
            <a:pPr algn="ctr"/>
            <a:r>
              <a:rPr lang="fr-FR" sz="1600" dirty="0"/>
              <a:t>SERFA</a:t>
            </a:r>
          </a:p>
          <a:p>
            <a:pPr algn="ctr"/>
            <a:endParaRPr lang="fr-FR" sz="1600" dirty="0"/>
          </a:p>
          <a:p>
            <a:pPr algn="ctr"/>
            <a:r>
              <a:rPr lang="fr-FR" sz="1600" dirty="0"/>
              <a:t>28 novembre 2025</a:t>
            </a:r>
          </a:p>
        </p:txBody>
      </p:sp>
    </p:spTree>
    <p:extLst>
      <p:ext uri="{BB962C8B-B14F-4D97-AF65-F5344CB8AC3E}">
        <p14:creationId xmlns:p14="http://schemas.microsoft.com/office/powerpoint/2010/main" val="8986043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E32D258-87B4-5022-1976-4ECA014D3D26}"/>
              </a:ext>
            </a:extLst>
          </p:cNvPr>
          <p:cNvSpPr>
            <a:spLocks noGrp="1"/>
          </p:cNvSpPr>
          <p:nvPr>
            <p:ph type="title"/>
          </p:nvPr>
        </p:nvSpPr>
        <p:spPr>
          <a:xfrm>
            <a:off x="704538" y="314793"/>
            <a:ext cx="10649262" cy="674559"/>
          </a:xfrm>
        </p:spPr>
        <p:txBody>
          <a:bodyPr>
            <a:normAutofit fontScale="90000"/>
          </a:bodyPr>
          <a:lstStyle/>
          <a:p>
            <a:br>
              <a:rPr lang="fr-CH" sz="4000" b="1" dirty="0">
                <a:latin typeface="Calibri" panose="020F0502020204030204" pitchFamily="34" charset="0"/>
                <a:ea typeface="Calibri" panose="020F0502020204030204" pitchFamily="34" charset="0"/>
                <a:cs typeface="Calibri" panose="020F0502020204030204" pitchFamily="34" charset="0"/>
              </a:rPr>
            </a:br>
            <a:br>
              <a:rPr lang="fr-CH" sz="4000" b="1" dirty="0">
                <a:latin typeface="Calibri" panose="020F0502020204030204" pitchFamily="34" charset="0"/>
                <a:ea typeface="Calibri" panose="020F0502020204030204" pitchFamily="34" charset="0"/>
                <a:cs typeface="Calibri" panose="020F0502020204030204" pitchFamily="34" charset="0"/>
              </a:rPr>
            </a:br>
            <a:r>
              <a:rPr lang="fr-CH" sz="4000" b="1" dirty="0">
                <a:latin typeface="Calibri" panose="020F0502020204030204" pitchFamily="34" charset="0"/>
                <a:ea typeface="Calibri" panose="020F0502020204030204" pitchFamily="34" charset="0"/>
                <a:cs typeface="Calibri" panose="020F0502020204030204" pitchFamily="34" charset="0"/>
              </a:rPr>
              <a:t>L’inceste en sociologie/anthropologie </a:t>
            </a:r>
            <a:br>
              <a:rPr lang="fr-CH" b="1" dirty="0">
                <a:latin typeface="Calibri" panose="020F0502020204030204" pitchFamily="34" charset="0"/>
                <a:ea typeface="Calibri" panose="020F0502020204030204" pitchFamily="34" charset="0"/>
                <a:cs typeface="Calibri" panose="020F0502020204030204" pitchFamily="34" charset="0"/>
              </a:rPr>
            </a:br>
            <a:br>
              <a:rPr lang="fr-CH" b="1" dirty="0">
                <a:latin typeface="Calibri" panose="020F0502020204030204" pitchFamily="34" charset="0"/>
                <a:ea typeface="Calibri" panose="020F0502020204030204" pitchFamily="34" charset="0"/>
                <a:cs typeface="Calibri" panose="020F0502020204030204" pitchFamily="34" charset="0"/>
              </a:rPr>
            </a:br>
            <a:endParaRPr lang="fr-FR" dirty="0"/>
          </a:p>
        </p:txBody>
      </p:sp>
      <p:sp>
        <p:nvSpPr>
          <p:cNvPr id="6" name="Espace réservé du contenu 5">
            <a:extLst>
              <a:ext uri="{FF2B5EF4-FFF2-40B4-BE49-F238E27FC236}">
                <a16:creationId xmlns:a16="http://schemas.microsoft.com/office/drawing/2014/main" id="{7E216C3E-EE36-516D-43F0-9057CFF1C027}"/>
              </a:ext>
            </a:extLst>
          </p:cNvPr>
          <p:cNvSpPr>
            <a:spLocks noGrp="1"/>
          </p:cNvSpPr>
          <p:nvPr>
            <p:ph idx="1"/>
          </p:nvPr>
        </p:nvSpPr>
        <p:spPr>
          <a:xfrm>
            <a:off x="419724" y="1109271"/>
            <a:ext cx="11497456" cy="5433935"/>
          </a:xfrm>
        </p:spPr>
        <p:txBody>
          <a:bodyPr>
            <a:normAutofit fontScale="55000" lnSpcReduction="20000"/>
          </a:bodyPr>
          <a:lstStyle/>
          <a:p>
            <a:pPr>
              <a:lnSpc>
                <a:spcPct val="134000"/>
              </a:lnSpc>
              <a:spcBef>
                <a:spcPts val="0"/>
              </a:spcBef>
              <a:spcAft>
                <a:spcPts val="800"/>
              </a:spcAft>
            </a:pPr>
            <a:r>
              <a:rPr lang="fr-CH" sz="3200" dirty="0">
                <a:effectLst/>
              </a:rPr>
              <a:t>1897, </a:t>
            </a:r>
            <a:r>
              <a:rPr lang="fr-CH" sz="3200" i="1" dirty="0">
                <a:effectLst/>
              </a:rPr>
              <a:t>La prohibition de l’inceste et ses origines</a:t>
            </a:r>
            <a:r>
              <a:rPr lang="fr-CH" sz="3200" dirty="0">
                <a:effectLst/>
              </a:rPr>
              <a:t>. </a:t>
            </a:r>
            <a:r>
              <a:rPr lang="fr-CH" sz="3200" b="1" dirty="0">
                <a:solidFill>
                  <a:schemeClr val="accent1"/>
                </a:solidFill>
                <a:effectLst/>
              </a:rPr>
              <a:t>Durkheim</a:t>
            </a:r>
            <a:r>
              <a:rPr lang="fr-CH" sz="3200" dirty="0">
                <a:effectLst/>
              </a:rPr>
              <a:t> tente une analyse scientifique de l’interdit de l’inceste </a:t>
            </a:r>
            <a:r>
              <a:rPr lang="fr-CH" sz="3200" dirty="0"/>
              <a:t>e</a:t>
            </a:r>
            <a:r>
              <a:rPr lang="fr-CH" sz="3200" dirty="0">
                <a:effectLst/>
              </a:rPr>
              <a:t>n cherchant du </a:t>
            </a:r>
            <a:r>
              <a:rPr lang="fr-CH" sz="3200" dirty="0" err="1">
                <a:effectLst/>
              </a:rPr>
              <a:t>côte</a:t>
            </a:r>
            <a:r>
              <a:rPr lang="fr-CH" sz="3200" dirty="0">
                <a:effectLst/>
              </a:rPr>
              <a:t>́ des </a:t>
            </a:r>
            <a:r>
              <a:rPr lang="fr-CH" sz="3200" dirty="0" err="1">
                <a:effectLst/>
              </a:rPr>
              <a:t>représentations</a:t>
            </a:r>
            <a:r>
              <a:rPr lang="fr-CH" sz="3200" dirty="0">
                <a:effectLst/>
              </a:rPr>
              <a:t> collectives </a:t>
            </a:r>
            <a:r>
              <a:rPr lang="fr-CH" sz="3200" dirty="0" err="1">
                <a:effectLst/>
              </a:rPr>
              <a:t>associées</a:t>
            </a:r>
            <a:r>
              <a:rPr lang="fr-CH" sz="3200" dirty="0">
                <a:effectLst/>
              </a:rPr>
              <a:t> à la prohibition de l’inceste; </a:t>
            </a:r>
            <a:r>
              <a:rPr lang="fr-CH" sz="3200" dirty="0"/>
              <a:t>il </a:t>
            </a:r>
            <a:r>
              <a:rPr lang="fr-CH" sz="3200" dirty="0">
                <a:solidFill>
                  <a:schemeClr val="accent1"/>
                </a:solidFill>
                <a:effectLst/>
              </a:rPr>
              <a:t>met en </a:t>
            </a:r>
            <a:r>
              <a:rPr lang="fr-CH" sz="3200" dirty="0" err="1">
                <a:solidFill>
                  <a:schemeClr val="accent1"/>
                </a:solidFill>
                <a:effectLst/>
              </a:rPr>
              <a:t>évidence</a:t>
            </a:r>
            <a:r>
              <a:rPr lang="fr-CH" sz="3200" dirty="0">
                <a:solidFill>
                  <a:schemeClr val="accent1"/>
                </a:solidFill>
                <a:effectLst/>
              </a:rPr>
              <a:t> la crainte du sang auquel sont </a:t>
            </a:r>
            <a:r>
              <a:rPr lang="fr-CH" sz="3200" dirty="0" err="1">
                <a:solidFill>
                  <a:schemeClr val="accent1"/>
                </a:solidFill>
                <a:effectLst/>
              </a:rPr>
              <a:t>attribuées</a:t>
            </a:r>
            <a:r>
              <a:rPr lang="fr-CH" sz="3200" dirty="0">
                <a:solidFill>
                  <a:schemeClr val="accent1"/>
                </a:solidFill>
                <a:effectLst/>
              </a:rPr>
              <a:t> des vertus magiques</a:t>
            </a:r>
            <a:r>
              <a:rPr lang="fr-CH" sz="3200" dirty="0">
                <a:effectLst/>
              </a:rPr>
              <a:t>. Le sang est tabou dans la mesure où tous les membres du clan descendent d’un </a:t>
            </a:r>
            <a:r>
              <a:rPr lang="fr-CH" sz="3200" dirty="0" err="1">
                <a:effectLst/>
              </a:rPr>
              <a:t>même</a:t>
            </a:r>
            <a:r>
              <a:rPr lang="fr-CH" sz="3200" dirty="0">
                <a:effectLst/>
              </a:rPr>
              <a:t> </a:t>
            </a:r>
            <a:r>
              <a:rPr lang="fr-CH" sz="3200" dirty="0" err="1">
                <a:effectLst/>
              </a:rPr>
              <a:t>ancêtre</a:t>
            </a:r>
            <a:r>
              <a:rPr lang="fr-CH" sz="3200" dirty="0">
                <a:effectLst/>
              </a:rPr>
              <a:t> (totem). La prohibition de l’inceste est ainsi </a:t>
            </a:r>
            <a:r>
              <a:rPr lang="fr-CH" sz="3200" dirty="0" err="1">
                <a:effectLst/>
              </a:rPr>
              <a:t>expliquée</a:t>
            </a:r>
            <a:r>
              <a:rPr lang="fr-CH" sz="3200" dirty="0">
                <a:effectLst/>
              </a:rPr>
              <a:t> sociologiquement par la </a:t>
            </a:r>
            <a:r>
              <a:rPr lang="fr-CH" sz="3200" dirty="0" err="1">
                <a:solidFill>
                  <a:schemeClr val="accent1"/>
                </a:solidFill>
                <a:effectLst/>
              </a:rPr>
              <a:t>solidarite</a:t>
            </a:r>
            <a:r>
              <a:rPr lang="fr-CH" sz="3200" dirty="0">
                <a:solidFill>
                  <a:schemeClr val="accent1"/>
                </a:solidFill>
                <a:effectLst/>
              </a:rPr>
              <a:t>́ entre le totem et le tabou</a:t>
            </a:r>
            <a:r>
              <a:rPr lang="fr-CH" sz="3200" dirty="0">
                <a:effectLst/>
              </a:rPr>
              <a:t>. Elle est le produit de l’</a:t>
            </a:r>
            <a:r>
              <a:rPr lang="fr-CH" sz="3200" dirty="0" err="1">
                <a:effectLst/>
              </a:rPr>
              <a:t>impératif</a:t>
            </a:r>
            <a:r>
              <a:rPr lang="fr-CH" sz="3200" dirty="0">
                <a:effectLst/>
              </a:rPr>
              <a:t> exogamique. </a:t>
            </a:r>
          </a:p>
          <a:p>
            <a:pPr marL="0" indent="0">
              <a:lnSpc>
                <a:spcPct val="134000"/>
              </a:lnSpc>
              <a:spcBef>
                <a:spcPts val="0"/>
              </a:spcBef>
              <a:spcAft>
                <a:spcPts val="800"/>
              </a:spcAft>
              <a:buNone/>
            </a:pPr>
            <a:endParaRPr lang="fr-CH" sz="1500" dirty="0"/>
          </a:p>
          <a:p>
            <a:pPr>
              <a:lnSpc>
                <a:spcPct val="134000"/>
              </a:lnSpc>
              <a:spcBef>
                <a:spcPts val="0"/>
              </a:spcBef>
              <a:spcAft>
                <a:spcPts val="800"/>
              </a:spcAft>
            </a:pPr>
            <a:r>
              <a:rPr lang="fr-CH" sz="3200" dirty="0">
                <a:effectLst/>
              </a:rPr>
              <a:t>1949, l’anthropologie prend le relai et propose une </a:t>
            </a:r>
            <a:r>
              <a:rPr lang="fr-CH" sz="3200" dirty="0">
                <a:solidFill>
                  <a:schemeClr val="accent1"/>
                </a:solidFill>
                <a:effectLst/>
              </a:rPr>
              <a:t>explication socioculturelle de l’interdit de l’inceste</a:t>
            </a:r>
            <a:r>
              <a:rPr lang="fr-CH" sz="3200" dirty="0">
                <a:effectLst/>
              </a:rPr>
              <a:t>. </a:t>
            </a:r>
            <a:r>
              <a:rPr lang="fr-CH" sz="3200" dirty="0" err="1">
                <a:effectLst/>
              </a:rPr>
              <a:t>Lévi-Strauss</a:t>
            </a:r>
            <a:r>
              <a:rPr lang="fr-CH" sz="3200" dirty="0">
                <a:effectLst/>
              </a:rPr>
              <a:t> fait de la prohibition de l’inceste « la </a:t>
            </a:r>
            <a:r>
              <a:rPr lang="fr-CH" sz="3200" dirty="0" err="1">
                <a:effectLst/>
              </a:rPr>
              <a:t>démarche</a:t>
            </a:r>
            <a:r>
              <a:rPr lang="fr-CH" sz="3200" dirty="0">
                <a:effectLst/>
              </a:rPr>
              <a:t> fondamentale dans laquelle s’accomplit le passage de la nature à la culture » ; la prohibition de l’inceste fonde la </a:t>
            </a:r>
            <a:r>
              <a:rPr lang="fr-CH" sz="3200" dirty="0" err="1">
                <a:effectLst/>
              </a:rPr>
              <a:t>sociéte</a:t>
            </a:r>
            <a:r>
              <a:rPr lang="fr-CH" sz="3200" dirty="0">
                <a:effectLst/>
              </a:rPr>
              <a:t>́ humaine, elle participe à l’histoire de l’hominisation et de la naissance de l’</a:t>
            </a:r>
            <a:r>
              <a:rPr lang="fr-CH" sz="3200" dirty="0" err="1">
                <a:effectLst/>
              </a:rPr>
              <a:t>humanite</a:t>
            </a:r>
            <a:r>
              <a:rPr lang="fr-CH" sz="3200" dirty="0">
                <a:effectLst/>
              </a:rPr>
              <a:t>́ pensante. </a:t>
            </a:r>
            <a:endParaRPr lang="fr-CH" sz="3200" dirty="0"/>
          </a:p>
          <a:p>
            <a:pPr marL="0" indent="0">
              <a:lnSpc>
                <a:spcPct val="134000"/>
              </a:lnSpc>
              <a:spcBef>
                <a:spcPts val="0"/>
              </a:spcBef>
              <a:spcAft>
                <a:spcPts val="800"/>
              </a:spcAft>
              <a:buNone/>
            </a:pPr>
            <a:r>
              <a:rPr lang="fr-CH" sz="3200" dirty="0">
                <a:sym typeface="Wingdings" pitchFamily="2" charset="2"/>
              </a:rPr>
              <a:t>	 </a:t>
            </a:r>
            <a:r>
              <a:rPr lang="fr-CH" sz="3200" dirty="0">
                <a:effectLst/>
              </a:rPr>
              <a:t>théorie aujourd’hui encore </a:t>
            </a:r>
            <a:r>
              <a:rPr lang="fr-CH" sz="3200" dirty="0" err="1">
                <a:effectLst/>
              </a:rPr>
              <a:t>prédominante</a:t>
            </a:r>
            <a:r>
              <a:rPr lang="fr-CH" sz="3200" dirty="0">
                <a:effectLst/>
              </a:rPr>
              <a:t> alors qu’elle ne repose sur aucune </a:t>
            </a:r>
            <a:r>
              <a:rPr lang="fr-CH" sz="3200" dirty="0" err="1">
                <a:effectLst/>
              </a:rPr>
              <a:t>vérite</a:t>
            </a:r>
            <a:r>
              <a:rPr lang="fr-CH" sz="3200" dirty="0">
                <a:effectLst/>
              </a:rPr>
              <a:t>́ empirique	(</a:t>
            </a:r>
            <a:r>
              <a:rPr lang="fr-CH" sz="3200" dirty="0" err="1">
                <a:effectLst/>
              </a:rPr>
              <a:t>Dussy</a:t>
            </a:r>
            <a:r>
              <a:rPr lang="fr-CH" sz="3200" dirty="0">
                <a:effectLst/>
              </a:rPr>
              <a:t>, 2016) 	et qu’elle est </a:t>
            </a:r>
            <a:r>
              <a:rPr lang="fr-CH" sz="3200" b="1" dirty="0">
                <a:solidFill>
                  <a:schemeClr val="accent1"/>
                </a:solidFill>
                <a:effectLst/>
              </a:rPr>
              <a:t>contredite par une forte </a:t>
            </a:r>
            <a:r>
              <a:rPr lang="fr-CH" sz="3200" b="1" dirty="0" err="1">
                <a:solidFill>
                  <a:schemeClr val="accent1"/>
                </a:solidFill>
                <a:effectLst/>
              </a:rPr>
              <a:t>médiatisation</a:t>
            </a:r>
            <a:r>
              <a:rPr lang="fr-CH" sz="3200" b="1" dirty="0">
                <a:solidFill>
                  <a:schemeClr val="accent1"/>
                </a:solidFill>
                <a:effectLst/>
              </a:rPr>
              <a:t> des situations </a:t>
            </a:r>
            <a:r>
              <a:rPr lang="fr-CH" sz="3200" b="1" dirty="0" err="1">
                <a:solidFill>
                  <a:schemeClr val="accent1"/>
                </a:solidFill>
                <a:effectLst/>
              </a:rPr>
              <a:t>réelles</a:t>
            </a:r>
            <a:r>
              <a:rPr lang="fr-CH" sz="3200" b="1" dirty="0">
                <a:solidFill>
                  <a:schemeClr val="accent1"/>
                </a:solidFill>
                <a:effectLst/>
              </a:rPr>
              <a:t> d’inceste </a:t>
            </a:r>
            <a:r>
              <a:rPr lang="fr-CH" sz="3200" dirty="0">
                <a:effectLst/>
              </a:rPr>
              <a:t>(films, livres, podcasts, 	documentaires) et une </a:t>
            </a:r>
            <a:r>
              <a:rPr lang="fr-CH" sz="3200" dirty="0" err="1">
                <a:effectLst/>
              </a:rPr>
              <a:t>prévalence</a:t>
            </a:r>
            <a:r>
              <a:rPr lang="fr-CH" sz="3200" dirty="0">
                <a:effectLst/>
              </a:rPr>
              <a:t> similaire depuis les </a:t>
            </a:r>
            <a:r>
              <a:rPr lang="fr-CH" sz="3200" dirty="0" err="1">
                <a:effectLst/>
              </a:rPr>
              <a:t>années</a:t>
            </a:r>
            <a:r>
              <a:rPr lang="fr-CH" sz="3200" dirty="0">
                <a:effectLst/>
              </a:rPr>
              <a:t> 1950 (</a:t>
            </a:r>
            <a:r>
              <a:rPr lang="fr-CH" sz="3200" dirty="0" err="1">
                <a:effectLst/>
              </a:rPr>
              <a:t>Marsicano</a:t>
            </a:r>
            <a:r>
              <a:rPr lang="fr-CH" sz="3200" dirty="0">
                <a:effectLst/>
              </a:rPr>
              <a:t> et al., 2023). </a:t>
            </a:r>
          </a:p>
          <a:p>
            <a:pPr marL="0" indent="0">
              <a:lnSpc>
                <a:spcPct val="134000"/>
              </a:lnSpc>
              <a:spcBef>
                <a:spcPts val="0"/>
              </a:spcBef>
              <a:spcAft>
                <a:spcPts val="800"/>
              </a:spcAft>
              <a:buNone/>
            </a:pPr>
            <a:endParaRPr lang="fr-CH" sz="1500" dirty="0"/>
          </a:p>
          <a:p>
            <a:pPr>
              <a:lnSpc>
                <a:spcPct val="134000"/>
              </a:lnSpc>
              <a:spcBef>
                <a:spcPts val="0"/>
              </a:spcBef>
              <a:spcAft>
                <a:spcPts val="800"/>
              </a:spcAft>
            </a:pPr>
            <a:r>
              <a:rPr lang="fr-CH" sz="3200" dirty="0">
                <a:effectLst/>
              </a:rPr>
              <a:t>Godelier (2021) </a:t>
            </a:r>
            <a:r>
              <a:rPr lang="fr-CH" sz="3200" dirty="0" err="1">
                <a:effectLst/>
              </a:rPr>
              <a:t>réitère</a:t>
            </a:r>
            <a:r>
              <a:rPr lang="fr-CH" sz="3200" dirty="0">
                <a:effectLst/>
              </a:rPr>
              <a:t> l’</a:t>
            </a:r>
            <a:r>
              <a:rPr lang="fr-CH" sz="3200" dirty="0" err="1">
                <a:effectLst/>
              </a:rPr>
              <a:t>interprétation</a:t>
            </a:r>
            <a:r>
              <a:rPr lang="fr-CH" sz="3200" dirty="0">
                <a:effectLst/>
              </a:rPr>
              <a:t> de la prohibition de l’inceste comme invariant anthropologique. </a:t>
            </a:r>
          </a:p>
          <a:p>
            <a:pPr marL="0" indent="0">
              <a:buNone/>
            </a:pPr>
            <a:endParaRPr lang="fr-CH" dirty="0"/>
          </a:p>
          <a:p>
            <a:endParaRPr lang="fr-FR" dirty="0"/>
          </a:p>
          <a:p>
            <a:endParaRPr lang="fr-FR" dirty="0"/>
          </a:p>
        </p:txBody>
      </p:sp>
    </p:spTree>
    <p:extLst>
      <p:ext uri="{BB962C8B-B14F-4D97-AF65-F5344CB8AC3E}">
        <p14:creationId xmlns:p14="http://schemas.microsoft.com/office/powerpoint/2010/main" val="12631426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2EE831-8131-D248-6AF4-2ED2B715D002}"/>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A9327BB3-C993-A4E2-9E9D-EEC4BC7EE0B4}"/>
              </a:ext>
            </a:extLst>
          </p:cNvPr>
          <p:cNvSpPr>
            <a:spLocks noGrp="1"/>
          </p:cNvSpPr>
          <p:nvPr>
            <p:ph type="title"/>
          </p:nvPr>
        </p:nvSpPr>
        <p:spPr>
          <a:xfrm>
            <a:off x="704538" y="314793"/>
            <a:ext cx="10649262" cy="674559"/>
          </a:xfrm>
        </p:spPr>
        <p:txBody>
          <a:bodyPr>
            <a:normAutofit fontScale="90000"/>
          </a:bodyPr>
          <a:lstStyle/>
          <a:p>
            <a:br>
              <a:rPr lang="fr-CH" sz="4000" b="1" dirty="0">
                <a:latin typeface="Calibri" panose="020F0502020204030204" pitchFamily="34" charset="0"/>
                <a:ea typeface="Calibri" panose="020F0502020204030204" pitchFamily="34" charset="0"/>
                <a:cs typeface="Calibri" panose="020F0502020204030204" pitchFamily="34" charset="0"/>
              </a:rPr>
            </a:br>
            <a:br>
              <a:rPr lang="fr-CH" sz="4000" b="1" dirty="0">
                <a:latin typeface="Calibri" panose="020F0502020204030204" pitchFamily="34" charset="0"/>
                <a:ea typeface="Calibri" panose="020F0502020204030204" pitchFamily="34" charset="0"/>
                <a:cs typeface="Calibri" panose="020F0502020204030204" pitchFamily="34" charset="0"/>
              </a:rPr>
            </a:br>
            <a:r>
              <a:rPr lang="fr-CH" sz="4000" b="1" dirty="0">
                <a:latin typeface="Calibri" panose="020F0502020204030204" pitchFamily="34" charset="0"/>
                <a:ea typeface="Calibri" panose="020F0502020204030204" pitchFamily="34" charset="0"/>
                <a:cs typeface="Calibri" panose="020F0502020204030204" pitchFamily="34" charset="0"/>
              </a:rPr>
              <a:t>L’inceste en sociologie/anthropologie </a:t>
            </a:r>
            <a:br>
              <a:rPr lang="fr-CH" b="1" dirty="0">
                <a:latin typeface="Calibri" panose="020F0502020204030204" pitchFamily="34" charset="0"/>
                <a:ea typeface="Calibri" panose="020F0502020204030204" pitchFamily="34" charset="0"/>
                <a:cs typeface="Calibri" panose="020F0502020204030204" pitchFamily="34" charset="0"/>
              </a:rPr>
            </a:br>
            <a:br>
              <a:rPr lang="fr-CH" b="1" dirty="0">
                <a:latin typeface="Calibri" panose="020F0502020204030204" pitchFamily="34" charset="0"/>
                <a:ea typeface="Calibri" panose="020F0502020204030204" pitchFamily="34" charset="0"/>
                <a:cs typeface="Calibri" panose="020F0502020204030204" pitchFamily="34" charset="0"/>
              </a:rPr>
            </a:br>
            <a:endParaRPr lang="fr-FR" dirty="0"/>
          </a:p>
        </p:txBody>
      </p:sp>
      <p:sp>
        <p:nvSpPr>
          <p:cNvPr id="6" name="Espace réservé du contenu 5">
            <a:extLst>
              <a:ext uri="{FF2B5EF4-FFF2-40B4-BE49-F238E27FC236}">
                <a16:creationId xmlns:a16="http://schemas.microsoft.com/office/drawing/2014/main" id="{B654CD73-F889-D59C-BC95-D6FD02114E83}"/>
              </a:ext>
            </a:extLst>
          </p:cNvPr>
          <p:cNvSpPr>
            <a:spLocks noGrp="1"/>
          </p:cNvSpPr>
          <p:nvPr>
            <p:ph idx="1"/>
          </p:nvPr>
        </p:nvSpPr>
        <p:spPr>
          <a:xfrm>
            <a:off x="419724" y="1109271"/>
            <a:ext cx="11497456" cy="5433935"/>
          </a:xfrm>
        </p:spPr>
        <p:txBody>
          <a:bodyPr>
            <a:normAutofit fontScale="92500" lnSpcReduction="20000"/>
          </a:bodyPr>
          <a:lstStyle/>
          <a:p>
            <a:endParaRPr lang="fr-CH" sz="1800" dirty="0">
              <a:effectLst/>
              <a:latin typeface="TimesNewRomanPSMT"/>
            </a:endParaRPr>
          </a:p>
          <a:p>
            <a:pPr>
              <a:lnSpc>
                <a:spcPct val="134000"/>
              </a:lnSpc>
              <a:spcBef>
                <a:spcPts val="0"/>
              </a:spcBef>
              <a:spcAft>
                <a:spcPts val="600"/>
              </a:spcAft>
              <a:buNone/>
            </a:pPr>
            <a:r>
              <a:rPr lang="fr-CH" sz="3200" dirty="0">
                <a:effectLst/>
                <a:sym typeface="Wingdings" pitchFamily="2" charset="2"/>
              </a:rPr>
              <a:t> </a:t>
            </a:r>
            <a:r>
              <a:rPr lang="fr-CH" sz="3200" dirty="0">
                <a:effectLst/>
              </a:rPr>
              <a:t>Dorothée </a:t>
            </a:r>
            <a:r>
              <a:rPr lang="fr-CH" sz="3200" dirty="0" err="1">
                <a:effectLst/>
              </a:rPr>
              <a:t>Dussy</a:t>
            </a:r>
            <a:r>
              <a:rPr lang="fr-CH" sz="3200" dirty="0">
                <a:effectLst/>
              </a:rPr>
              <a:t> critique l’approche de </a:t>
            </a:r>
            <a:r>
              <a:rPr lang="fr-CH" sz="3200" dirty="0" err="1">
                <a:effectLst/>
              </a:rPr>
              <a:t>Lévy-Strauss</a:t>
            </a:r>
            <a:r>
              <a:rPr lang="fr-CH" sz="3200" dirty="0">
                <a:effectLst/>
              </a:rPr>
              <a:t> </a:t>
            </a:r>
            <a:r>
              <a:rPr lang="fr-CH" sz="3200" dirty="0" err="1">
                <a:effectLst/>
              </a:rPr>
              <a:t>centrée</a:t>
            </a:r>
            <a:r>
              <a:rPr lang="fr-CH" sz="3200" dirty="0">
                <a:effectLst/>
              </a:rPr>
              <a:t> sur « ce qui doit </a:t>
            </a:r>
            <a:r>
              <a:rPr lang="fr-CH" sz="3200" dirty="0" err="1">
                <a:effectLst/>
              </a:rPr>
              <a:t>être</a:t>
            </a:r>
            <a:r>
              <a:rPr lang="fr-CH" sz="3200" dirty="0">
                <a:effectLst/>
              </a:rPr>
              <a:t> » et non sur « ce qui est »: </a:t>
            </a:r>
            <a:r>
              <a:rPr lang="fr-CH" sz="3200" dirty="0">
                <a:effectLst/>
                <a:sym typeface="Wingdings" pitchFamily="2" charset="2"/>
              </a:rPr>
              <a:t> </a:t>
            </a:r>
            <a:r>
              <a:rPr lang="fr-CH" sz="3200" dirty="0">
                <a:effectLst/>
              </a:rPr>
              <a:t>l’inceste un « </a:t>
            </a:r>
            <a:r>
              <a:rPr lang="fr-CH" sz="3200" b="1" dirty="0">
                <a:solidFill>
                  <a:schemeClr val="accent1"/>
                </a:solidFill>
                <a:effectLst/>
              </a:rPr>
              <a:t>faux tabou </a:t>
            </a:r>
            <a:r>
              <a:rPr lang="fr-CH" sz="3200" dirty="0">
                <a:effectLst/>
              </a:rPr>
              <a:t>». Kaoutar </a:t>
            </a:r>
            <a:r>
              <a:rPr lang="fr-CH" sz="3200" dirty="0" err="1">
                <a:effectLst/>
              </a:rPr>
              <a:t>Harchi</a:t>
            </a:r>
            <a:r>
              <a:rPr lang="fr-CH" sz="3200" dirty="0">
                <a:effectLst/>
              </a:rPr>
              <a:t> parle d’une « relation tendue entre discours moral et pratique sociale. Le tabou est là : </a:t>
            </a:r>
            <a:r>
              <a:rPr lang="fr-CH" sz="3200" dirty="0">
                <a:solidFill>
                  <a:schemeClr val="accent1"/>
                </a:solidFill>
                <a:effectLst/>
              </a:rPr>
              <a:t>il n’est pas interdit de faire, il est interdit de dire ce qui est fait</a:t>
            </a:r>
            <a:r>
              <a:rPr lang="fr-CH" sz="3200" dirty="0">
                <a:effectLst/>
              </a:rPr>
              <a:t> » </a:t>
            </a:r>
            <a:endParaRPr lang="fr-CH" sz="3200" dirty="0"/>
          </a:p>
          <a:p>
            <a:pPr marL="0" indent="0">
              <a:lnSpc>
                <a:spcPct val="134000"/>
              </a:lnSpc>
              <a:spcBef>
                <a:spcPts val="0"/>
              </a:spcBef>
              <a:spcAft>
                <a:spcPts val="600"/>
              </a:spcAft>
              <a:buNone/>
            </a:pPr>
            <a:endParaRPr lang="fr-CH" sz="900" dirty="0">
              <a:effectLst/>
            </a:endParaRPr>
          </a:p>
          <a:p>
            <a:pPr marL="0" indent="0">
              <a:lnSpc>
                <a:spcPct val="134000"/>
              </a:lnSpc>
              <a:spcBef>
                <a:spcPts val="0"/>
              </a:spcBef>
              <a:spcAft>
                <a:spcPts val="600"/>
              </a:spcAft>
              <a:buNone/>
            </a:pPr>
            <a:r>
              <a:rPr lang="fr-CH" sz="3200" dirty="0">
                <a:effectLst/>
                <a:sym typeface="Wingdings" pitchFamily="2" charset="2"/>
              </a:rPr>
              <a:t> La critique se poursuit </a:t>
            </a:r>
            <a:r>
              <a:rPr lang="fr-CH" sz="3200" dirty="0">
                <a:sym typeface="Wingdings" pitchFamily="2" charset="2"/>
              </a:rPr>
              <a:t>à travers p</a:t>
            </a:r>
            <a:r>
              <a:rPr lang="fr-CH" sz="3200" dirty="0">
                <a:effectLst/>
              </a:rPr>
              <a:t>lusieurs sociologues et historiennes qui mettent en cause l’héritage </a:t>
            </a:r>
            <a:r>
              <a:rPr lang="fr-CH" sz="3200" dirty="0"/>
              <a:t>d</a:t>
            </a:r>
            <a:r>
              <a:rPr lang="fr-CH" sz="3200" dirty="0">
                <a:effectLst/>
              </a:rPr>
              <a:t>es recherches sociologiques et anthropologiques initiales : le </a:t>
            </a:r>
            <a:r>
              <a:rPr lang="fr-CH" sz="3200" b="1" dirty="0">
                <a:solidFill>
                  <a:schemeClr val="accent1"/>
                </a:solidFill>
                <a:effectLst/>
              </a:rPr>
              <a:t>maintien de l’ordre social et des rapports de domination</a:t>
            </a:r>
            <a:endParaRPr lang="fr-CH" sz="3200" dirty="0"/>
          </a:p>
          <a:p>
            <a:endParaRPr lang="fr-FR" dirty="0"/>
          </a:p>
          <a:p>
            <a:endParaRPr lang="fr-FR" dirty="0"/>
          </a:p>
        </p:txBody>
      </p:sp>
    </p:spTree>
    <p:extLst>
      <p:ext uri="{BB962C8B-B14F-4D97-AF65-F5344CB8AC3E}">
        <p14:creationId xmlns:p14="http://schemas.microsoft.com/office/powerpoint/2010/main" val="15826104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EE2769-1484-CDC0-F4E0-FCD7CA4E3D9F}"/>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8D5743EF-8775-5B18-198E-5BB813D2B47E}"/>
              </a:ext>
            </a:extLst>
          </p:cNvPr>
          <p:cNvSpPr>
            <a:spLocks noGrp="1"/>
          </p:cNvSpPr>
          <p:nvPr>
            <p:ph type="title"/>
          </p:nvPr>
        </p:nvSpPr>
        <p:spPr>
          <a:xfrm>
            <a:off x="704538" y="314793"/>
            <a:ext cx="10649262" cy="674559"/>
          </a:xfrm>
        </p:spPr>
        <p:txBody>
          <a:bodyPr>
            <a:normAutofit fontScale="90000"/>
          </a:bodyPr>
          <a:lstStyle/>
          <a:p>
            <a:br>
              <a:rPr lang="fr-CH" sz="4000" b="1" dirty="0">
                <a:latin typeface="Calibri" panose="020F0502020204030204" pitchFamily="34" charset="0"/>
                <a:ea typeface="Calibri" panose="020F0502020204030204" pitchFamily="34" charset="0"/>
                <a:cs typeface="Calibri" panose="020F0502020204030204" pitchFamily="34" charset="0"/>
              </a:rPr>
            </a:br>
            <a:r>
              <a:rPr lang="fr-CH" sz="4000" b="1" dirty="0">
                <a:latin typeface="Calibri" panose="020F0502020204030204" pitchFamily="34" charset="0"/>
                <a:ea typeface="Calibri" panose="020F0502020204030204" pitchFamily="34" charset="0"/>
                <a:cs typeface="Calibri" panose="020F0502020204030204" pitchFamily="34" charset="0"/>
              </a:rPr>
              <a:t>L’inceste dans la psychanalyse </a:t>
            </a:r>
            <a:br>
              <a:rPr lang="fr-CH" b="1" dirty="0">
                <a:latin typeface="Calibri" panose="020F0502020204030204" pitchFamily="34" charset="0"/>
                <a:ea typeface="Calibri" panose="020F0502020204030204" pitchFamily="34" charset="0"/>
                <a:cs typeface="Calibri" panose="020F0502020204030204" pitchFamily="34" charset="0"/>
              </a:rPr>
            </a:br>
            <a:endParaRPr lang="fr-FR" dirty="0"/>
          </a:p>
        </p:txBody>
      </p:sp>
      <p:sp>
        <p:nvSpPr>
          <p:cNvPr id="6" name="Espace réservé du contenu 5">
            <a:extLst>
              <a:ext uri="{FF2B5EF4-FFF2-40B4-BE49-F238E27FC236}">
                <a16:creationId xmlns:a16="http://schemas.microsoft.com/office/drawing/2014/main" id="{249AB47C-21FA-EBAE-0FA5-7BE1923B364D}"/>
              </a:ext>
            </a:extLst>
          </p:cNvPr>
          <p:cNvSpPr>
            <a:spLocks noGrp="1"/>
          </p:cNvSpPr>
          <p:nvPr>
            <p:ph idx="1"/>
          </p:nvPr>
        </p:nvSpPr>
        <p:spPr>
          <a:xfrm>
            <a:off x="419724" y="1109271"/>
            <a:ext cx="11497456" cy="5433935"/>
          </a:xfrm>
        </p:spPr>
        <p:txBody>
          <a:bodyPr/>
          <a:lstStyle/>
          <a:p>
            <a:pPr>
              <a:lnSpc>
                <a:spcPct val="120000"/>
              </a:lnSpc>
            </a:pPr>
            <a:r>
              <a:rPr lang="fr-FR" dirty="0"/>
              <a:t>Inceste = </a:t>
            </a:r>
            <a:r>
              <a:rPr lang="fr-FR" dirty="0">
                <a:solidFill>
                  <a:srgbClr val="0070C0"/>
                </a:solidFill>
              </a:rPr>
              <a:t>séduction fantasmée </a:t>
            </a:r>
            <a:r>
              <a:rPr lang="fr-FR" sz="2000" dirty="0"/>
              <a:t>(Freud, 1905, 1910, 1913; Racamier, 1989; Dolto, 1999)</a:t>
            </a:r>
            <a:endParaRPr lang="fr-FR" sz="2000" dirty="0">
              <a:solidFill>
                <a:srgbClr val="0070C0"/>
              </a:solidFill>
            </a:endParaRPr>
          </a:p>
          <a:p>
            <a:pPr>
              <a:lnSpc>
                <a:spcPct val="120000"/>
              </a:lnSpc>
              <a:buFont typeface="Wingdings" pitchFamily="2" charset="2"/>
              <a:buChar char="Ø"/>
            </a:pPr>
            <a:r>
              <a:rPr lang="fr-FR" sz="2400" dirty="0"/>
              <a:t>Complexe d’Œdipe, refoulement d’un conflit pulsionnel.</a:t>
            </a:r>
          </a:p>
          <a:p>
            <a:pPr>
              <a:lnSpc>
                <a:spcPct val="120000"/>
              </a:lnSpc>
              <a:buFont typeface="Wingdings" pitchFamily="2" charset="2"/>
              <a:buChar char="Ø"/>
            </a:pPr>
            <a:r>
              <a:rPr lang="fr-FR" sz="2400" dirty="0"/>
              <a:t>Les souvenirs des traumatismes sexuels infantiles ne sont pas issus d’une réalité vécue mais de fantasmes-incestueux inconscients.</a:t>
            </a:r>
            <a:endParaRPr lang="fr-FR" dirty="0"/>
          </a:p>
          <a:p>
            <a:endParaRPr lang="fr-FR" dirty="0"/>
          </a:p>
          <a:p>
            <a:r>
              <a:rPr lang="fr-FR" dirty="0"/>
              <a:t>Inceste = </a:t>
            </a:r>
            <a:r>
              <a:rPr lang="fr-FR" dirty="0">
                <a:solidFill>
                  <a:srgbClr val="0070C0"/>
                </a:solidFill>
              </a:rPr>
              <a:t>séduction traumatique </a:t>
            </a:r>
            <a:r>
              <a:rPr lang="fr-FR" sz="2000" dirty="0"/>
              <a:t>(Freud, 1896; Ferenczi, 1932; Miller, 1986; Bonnet, 2021)</a:t>
            </a:r>
          </a:p>
          <a:p>
            <a:pPr>
              <a:buFont typeface="Wingdings" pitchFamily="2" charset="2"/>
              <a:buChar char="Ø"/>
            </a:pPr>
            <a:r>
              <a:rPr lang="fr-FR" sz="2400" dirty="0"/>
              <a:t>Importance, fréquence et réalité des traumatismes sexuels infantiles</a:t>
            </a:r>
          </a:p>
          <a:p>
            <a:pPr>
              <a:buFont typeface="Wingdings" pitchFamily="2" charset="2"/>
              <a:buChar char="Ø"/>
            </a:pPr>
            <a:r>
              <a:rPr lang="fr-FR" sz="2400" dirty="0"/>
              <a:t>Impossibilité d’exprimer des traumatismes sexuels infantiles; nécessité de refouler ces expériences</a:t>
            </a:r>
          </a:p>
          <a:p>
            <a:pPr>
              <a:buFont typeface="Wingdings" pitchFamily="2" charset="2"/>
              <a:buChar char="Ø"/>
            </a:pPr>
            <a:r>
              <a:rPr lang="fr-FR" sz="2400" dirty="0"/>
              <a:t>Les névroses adultes ont pour racine un traumatisme sexuel vécu durant l’enfance.</a:t>
            </a:r>
          </a:p>
          <a:p>
            <a:pPr marL="0" indent="0">
              <a:buNone/>
            </a:pPr>
            <a:endParaRPr lang="fr-FR" sz="2000" dirty="0"/>
          </a:p>
          <a:p>
            <a:pPr>
              <a:buFont typeface="Wingdings" pitchFamily="2" charset="2"/>
              <a:buChar char="Ø"/>
            </a:pPr>
            <a:endParaRPr lang="fr-FR" dirty="0"/>
          </a:p>
        </p:txBody>
      </p:sp>
    </p:spTree>
    <p:extLst>
      <p:ext uri="{BB962C8B-B14F-4D97-AF65-F5344CB8AC3E}">
        <p14:creationId xmlns:p14="http://schemas.microsoft.com/office/powerpoint/2010/main" val="15611573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0C1561-5B5D-9540-510F-EFBC3C623F48}"/>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7389776-6B69-891B-237E-C61BA5714E6D}"/>
              </a:ext>
            </a:extLst>
          </p:cNvPr>
          <p:cNvSpPr>
            <a:spLocks noGrp="1"/>
          </p:cNvSpPr>
          <p:nvPr>
            <p:ph type="title"/>
          </p:nvPr>
        </p:nvSpPr>
        <p:spPr>
          <a:xfrm>
            <a:off x="224852" y="104932"/>
            <a:ext cx="11827240" cy="884419"/>
          </a:xfrm>
        </p:spPr>
        <p:txBody>
          <a:bodyPr>
            <a:normAutofit fontScale="90000"/>
          </a:bodyPr>
          <a:lstStyle/>
          <a:p>
            <a:br>
              <a:rPr lang="fr-CH" sz="4000" b="1" dirty="0">
                <a:latin typeface="Calibri" panose="020F0502020204030204" pitchFamily="34" charset="0"/>
                <a:ea typeface="Calibri" panose="020F0502020204030204" pitchFamily="34" charset="0"/>
                <a:cs typeface="Calibri" panose="020F0502020204030204" pitchFamily="34" charset="0"/>
              </a:rPr>
            </a:br>
            <a:r>
              <a:rPr lang="fr-CH" sz="3600" b="1" dirty="0">
                <a:latin typeface="Calibri" panose="020F0502020204030204" pitchFamily="34" charset="0"/>
                <a:ea typeface="Calibri" panose="020F0502020204030204" pitchFamily="34" charset="0"/>
                <a:cs typeface="Calibri" panose="020F0502020204030204" pitchFamily="34" charset="0"/>
              </a:rPr>
              <a:t>L’inceste et les représentations de l’enfance et de la famille</a:t>
            </a:r>
            <a:br>
              <a:rPr lang="fr-CH" b="1" dirty="0">
                <a:latin typeface="Calibri" panose="020F0502020204030204" pitchFamily="34" charset="0"/>
                <a:ea typeface="Calibri" panose="020F0502020204030204" pitchFamily="34" charset="0"/>
                <a:cs typeface="Calibri" panose="020F0502020204030204" pitchFamily="34" charset="0"/>
              </a:rPr>
            </a:br>
            <a:endParaRPr lang="fr-FR" dirty="0"/>
          </a:p>
        </p:txBody>
      </p:sp>
      <p:sp>
        <p:nvSpPr>
          <p:cNvPr id="6" name="Espace réservé du contenu 5">
            <a:extLst>
              <a:ext uri="{FF2B5EF4-FFF2-40B4-BE49-F238E27FC236}">
                <a16:creationId xmlns:a16="http://schemas.microsoft.com/office/drawing/2014/main" id="{BCB9450A-9207-9F82-7231-224ED9749714}"/>
              </a:ext>
            </a:extLst>
          </p:cNvPr>
          <p:cNvSpPr>
            <a:spLocks noGrp="1"/>
          </p:cNvSpPr>
          <p:nvPr>
            <p:ph idx="1"/>
          </p:nvPr>
        </p:nvSpPr>
        <p:spPr>
          <a:xfrm>
            <a:off x="224853" y="884420"/>
            <a:ext cx="11742296" cy="5868647"/>
          </a:xfrm>
        </p:spPr>
        <p:txBody>
          <a:bodyPr>
            <a:normAutofit/>
          </a:bodyPr>
          <a:lstStyle/>
          <a:p>
            <a:pPr marL="0" indent="0">
              <a:buNone/>
            </a:pPr>
            <a:r>
              <a:rPr lang="fr-FR" sz="2000" dirty="0"/>
              <a:t>La </a:t>
            </a:r>
            <a:r>
              <a:rPr lang="fr-FR" sz="2000" dirty="0">
                <a:solidFill>
                  <a:srgbClr val="0070C0"/>
                </a:solidFill>
              </a:rPr>
              <a:t>famille protectrice</a:t>
            </a:r>
            <a:r>
              <a:rPr lang="fr-FR" sz="2000" dirty="0"/>
              <a:t>: institution garante des mœurs; responsable de protéger les enfants et de les éduquer (dès le milieu du 19</a:t>
            </a:r>
            <a:r>
              <a:rPr lang="fr-FR" sz="2000" baseline="30000" dirty="0"/>
              <a:t>ème</a:t>
            </a:r>
            <a:r>
              <a:rPr lang="fr-FR" sz="2000" dirty="0"/>
              <a:t> siècle) </a:t>
            </a:r>
          </a:p>
          <a:p>
            <a:pPr lvl="1">
              <a:buFont typeface="Police système Courant"/>
              <a:buChar char="→"/>
            </a:pPr>
            <a:r>
              <a:rPr lang="fr-FR" sz="1800" dirty="0"/>
              <a:t>Pourtant, lieu où les manifestations de violences faites aux enfants sont le plus fréquentes (</a:t>
            </a:r>
            <a:r>
              <a:rPr lang="fr-FR" sz="1800" dirty="0" err="1"/>
              <a:t>Piterbraut-Merx</a:t>
            </a:r>
            <a:r>
              <a:rPr lang="fr-FR" sz="1800" dirty="0"/>
              <a:t>, 2022)</a:t>
            </a:r>
          </a:p>
          <a:p>
            <a:pPr marL="0" indent="0">
              <a:buNone/>
            </a:pPr>
            <a:endParaRPr lang="fr-FR" sz="2000" dirty="0">
              <a:solidFill>
                <a:srgbClr val="0070C0"/>
              </a:solidFill>
            </a:endParaRPr>
          </a:p>
          <a:p>
            <a:pPr marL="0" indent="0">
              <a:buNone/>
            </a:pPr>
            <a:r>
              <a:rPr lang="fr-FR" sz="2000" dirty="0">
                <a:solidFill>
                  <a:srgbClr val="0070C0"/>
                </a:solidFill>
              </a:rPr>
              <a:t>L’enfance perverse </a:t>
            </a:r>
            <a:r>
              <a:rPr lang="fr-FR" sz="2000" dirty="0"/>
              <a:t>(dès la fin du 19</a:t>
            </a:r>
            <a:r>
              <a:rPr lang="fr-FR" sz="2000" baseline="30000" dirty="0"/>
              <a:t>ème</a:t>
            </a:r>
            <a:r>
              <a:rPr lang="fr-FR" sz="2000" dirty="0"/>
              <a:t>): enfants menteurs, simulateurs, en proie au vice (Bourdin, 1883; Motet, 1883; Dupré, 1913, 1925)</a:t>
            </a:r>
          </a:p>
          <a:p>
            <a:pPr lvl="1">
              <a:buFont typeface="Police système Courant"/>
              <a:buChar char="→"/>
            </a:pPr>
            <a:r>
              <a:rPr lang="fr-FR" sz="1800" dirty="0"/>
              <a:t>Susceptibles de porter des faux témoignages (cf. violences sexuelles et incestes)</a:t>
            </a:r>
          </a:p>
          <a:p>
            <a:pPr marL="457200" lvl="1" indent="0">
              <a:buNone/>
            </a:pPr>
            <a:endParaRPr lang="fr-FR" sz="1800" dirty="0"/>
          </a:p>
          <a:p>
            <a:pPr marL="0" indent="0">
              <a:buNone/>
            </a:pPr>
            <a:r>
              <a:rPr lang="fr-FR" sz="2000" dirty="0">
                <a:solidFill>
                  <a:srgbClr val="0070C0"/>
                </a:solidFill>
              </a:rPr>
              <a:t>L’enfance vulnérable </a:t>
            </a:r>
            <a:r>
              <a:rPr lang="fr-FR" sz="2000" dirty="0"/>
              <a:t>(au cours du 20</a:t>
            </a:r>
            <a:r>
              <a:rPr lang="fr-FR" sz="2000" baseline="30000" dirty="0"/>
              <a:t>ème</a:t>
            </a:r>
            <a:r>
              <a:rPr lang="fr-FR" sz="2000" dirty="0"/>
              <a:t>): développement inachevé, immaturité rationnelle et naturalité spécifique des enfants (Piaget, 1923)</a:t>
            </a:r>
          </a:p>
          <a:p>
            <a:pPr lvl="1">
              <a:buFont typeface="Police système Courant"/>
              <a:buChar char="→"/>
            </a:pPr>
            <a:r>
              <a:rPr lang="fr-FR" sz="1800" dirty="0"/>
              <a:t>Doivent être </a:t>
            </a:r>
            <a:r>
              <a:rPr lang="fr-FR" sz="1800" dirty="0" err="1"/>
              <a:t>placé·es</a:t>
            </a:r>
            <a:r>
              <a:rPr lang="fr-FR" sz="1800" dirty="0"/>
              <a:t> sous la responsabilité des adultes </a:t>
            </a:r>
          </a:p>
          <a:p>
            <a:pPr lvl="1">
              <a:buFont typeface="Police système Courant"/>
              <a:buChar char="→"/>
            </a:pPr>
            <a:r>
              <a:rPr lang="fr-FR" sz="1800" dirty="0"/>
              <a:t>Incapable de discerner le vrai du faux (cf. violences sexuelles et incestes) </a:t>
            </a:r>
          </a:p>
          <a:p>
            <a:pPr marL="457200" lvl="1" indent="0">
              <a:buNone/>
            </a:pPr>
            <a:endParaRPr lang="fr-FR" sz="1800" dirty="0"/>
          </a:p>
          <a:p>
            <a:pPr marL="0" indent="0">
              <a:buNone/>
            </a:pPr>
            <a:r>
              <a:rPr lang="fr-FR" sz="2000" dirty="0"/>
              <a:t>L’inceste </a:t>
            </a:r>
            <a:r>
              <a:rPr lang="fr-FR" sz="2000" dirty="0">
                <a:solidFill>
                  <a:srgbClr val="0070C0"/>
                </a:solidFill>
              </a:rPr>
              <a:t>présenté comme extraordinaire </a:t>
            </a:r>
            <a:r>
              <a:rPr lang="fr-FR" sz="2000" dirty="0"/>
              <a:t>(19</a:t>
            </a:r>
            <a:r>
              <a:rPr lang="fr-FR" sz="2000" baseline="30000" dirty="0"/>
              <a:t>ème</a:t>
            </a:r>
            <a:r>
              <a:rPr lang="fr-FR" sz="2000" dirty="0"/>
              <a:t>- 20</a:t>
            </a:r>
            <a:r>
              <a:rPr lang="fr-FR" sz="2000" baseline="30000" dirty="0"/>
              <a:t>ème </a:t>
            </a:r>
            <a:r>
              <a:rPr lang="fr-FR" sz="2000" dirty="0"/>
              <a:t>-21</a:t>
            </a:r>
            <a:r>
              <a:rPr lang="fr-FR" sz="2000" baseline="30000" dirty="0"/>
              <a:t>ème</a:t>
            </a:r>
            <a:r>
              <a:rPr lang="fr-FR" sz="2000" dirty="0"/>
              <a:t>): souvent associé à la pauvreté, aux familles populaires (Giuliani, 2021, 2022)</a:t>
            </a:r>
          </a:p>
          <a:p>
            <a:pPr lvl="1">
              <a:buFont typeface="Police système Courant"/>
              <a:buChar char="→"/>
            </a:pPr>
            <a:r>
              <a:rPr lang="fr-FR" sz="1600" dirty="0"/>
              <a:t>Fréquence +++ des violences sexuelles commises sur les enfants et notamment des incestes (Tardieu, 1860)</a:t>
            </a:r>
          </a:p>
          <a:p>
            <a:pPr lvl="1">
              <a:buFont typeface="Police système Courant"/>
              <a:buChar char="→"/>
            </a:pPr>
            <a:r>
              <a:rPr lang="fr-FR" sz="1600" dirty="0"/>
              <a:t>1 enfant sur 10 victime de violences sexuelles, dont 80% dans le cadre familiale (CIIVISE, 2023)</a:t>
            </a:r>
          </a:p>
          <a:p>
            <a:pPr lvl="1">
              <a:buFont typeface="Police système Courant"/>
              <a:buChar char="→"/>
            </a:pPr>
            <a:endParaRPr lang="fr-FR" sz="1600" dirty="0"/>
          </a:p>
          <a:p>
            <a:pPr lvl="1">
              <a:buFont typeface="Police système Courant"/>
              <a:buChar char="→"/>
            </a:pPr>
            <a:endParaRPr lang="fr-FR" sz="1600" dirty="0"/>
          </a:p>
          <a:p>
            <a:pPr lvl="1">
              <a:buFont typeface="Police système Courant"/>
              <a:buChar char="→"/>
            </a:pPr>
            <a:endParaRPr lang="fr-FR" sz="1600" dirty="0"/>
          </a:p>
        </p:txBody>
      </p:sp>
    </p:spTree>
    <p:extLst>
      <p:ext uri="{BB962C8B-B14F-4D97-AF65-F5344CB8AC3E}">
        <p14:creationId xmlns:p14="http://schemas.microsoft.com/office/powerpoint/2010/main" val="36767777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5BC595-DE1F-62B6-0C3C-424B34353E99}"/>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31208C35-EA88-EB24-724F-A752DBA28747}"/>
              </a:ext>
            </a:extLst>
          </p:cNvPr>
          <p:cNvSpPr>
            <a:spLocks noGrp="1"/>
          </p:cNvSpPr>
          <p:nvPr>
            <p:ph type="title"/>
          </p:nvPr>
        </p:nvSpPr>
        <p:spPr>
          <a:xfrm>
            <a:off x="704538" y="149903"/>
            <a:ext cx="10649262" cy="644576"/>
          </a:xfrm>
        </p:spPr>
        <p:txBody>
          <a:bodyPr>
            <a:normAutofit fontScale="90000"/>
          </a:bodyPr>
          <a:lstStyle/>
          <a:p>
            <a:br>
              <a:rPr lang="fr-CH" sz="4000" b="1" dirty="0">
                <a:latin typeface="Calibri" panose="020F0502020204030204" pitchFamily="34" charset="0"/>
                <a:ea typeface="Calibri" panose="020F0502020204030204" pitchFamily="34" charset="0"/>
                <a:cs typeface="Calibri" panose="020F0502020204030204" pitchFamily="34" charset="0"/>
              </a:rPr>
            </a:br>
            <a:r>
              <a:rPr lang="fr-CH" sz="4000" b="1" dirty="0">
                <a:latin typeface="Calibri" panose="020F0502020204030204" pitchFamily="34" charset="0"/>
                <a:ea typeface="Calibri" panose="020F0502020204030204" pitchFamily="34" charset="0"/>
                <a:cs typeface="Calibri" panose="020F0502020204030204" pitchFamily="34" charset="0"/>
              </a:rPr>
              <a:t>L’inceste dans la législation helvétique</a:t>
            </a:r>
            <a:br>
              <a:rPr lang="fr-CH" b="1" dirty="0">
                <a:latin typeface="Calibri" panose="020F0502020204030204" pitchFamily="34" charset="0"/>
                <a:ea typeface="Calibri" panose="020F0502020204030204" pitchFamily="34" charset="0"/>
                <a:cs typeface="Calibri" panose="020F0502020204030204" pitchFamily="34" charset="0"/>
              </a:rPr>
            </a:br>
            <a:endParaRPr lang="fr-FR" dirty="0"/>
          </a:p>
        </p:txBody>
      </p:sp>
      <p:sp>
        <p:nvSpPr>
          <p:cNvPr id="6" name="Espace réservé du contenu 5">
            <a:extLst>
              <a:ext uri="{FF2B5EF4-FFF2-40B4-BE49-F238E27FC236}">
                <a16:creationId xmlns:a16="http://schemas.microsoft.com/office/drawing/2014/main" id="{78F98783-C13E-3A00-1AA4-27DB00A54046}"/>
              </a:ext>
            </a:extLst>
          </p:cNvPr>
          <p:cNvSpPr>
            <a:spLocks noGrp="1"/>
          </p:cNvSpPr>
          <p:nvPr>
            <p:ph idx="1"/>
          </p:nvPr>
        </p:nvSpPr>
        <p:spPr>
          <a:xfrm>
            <a:off x="149903" y="689548"/>
            <a:ext cx="11872208" cy="6018549"/>
          </a:xfrm>
        </p:spPr>
        <p:txBody>
          <a:bodyPr>
            <a:normAutofit/>
          </a:bodyPr>
          <a:lstStyle/>
          <a:p>
            <a:pPr>
              <a:lnSpc>
                <a:spcPct val="120000"/>
              </a:lnSpc>
            </a:pPr>
            <a:r>
              <a:rPr lang="fr-FR" sz="2400" dirty="0"/>
              <a:t>Inceste = </a:t>
            </a:r>
            <a:r>
              <a:rPr lang="fr-FR" sz="2400" dirty="0">
                <a:solidFill>
                  <a:srgbClr val="0070C0"/>
                </a:solidFill>
              </a:rPr>
              <a:t>infraction contre la famille </a:t>
            </a:r>
            <a:r>
              <a:rPr lang="fr-FR" sz="2400" dirty="0"/>
              <a:t>et non pas </a:t>
            </a:r>
            <a:r>
              <a:rPr lang="fr-FR" sz="2400" dirty="0">
                <a:solidFill>
                  <a:srgbClr val="0070C0"/>
                </a:solidFill>
              </a:rPr>
              <a:t>infraction contre l’intégrité sexuelle</a:t>
            </a:r>
          </a:p>
          <a:p>
            <a:pPr>
              <a:lnSpc>
                <a:spcPct val="120000"/>
              </a:lnSpc>
              <a:buFont typeface="Wingdings" pitchFamily="2" charset="2"/>
              <a:buChar char="Ø"/>
            </a:pPr>
            <a:r>
              <a:rPr lang="fr-FR" sz="2000" dirty="0"/>
              <a:t>« Acte sexuel entre ascendant et descendant, ou entre frères et sœurs germains, consanguins ou utérins » (art. 213, Code pénal suisse)</a:t>
            </a:r>
          </a:p>
          <a:p>
            <a:pPr>
              <a:lnSpc>
                <a:spcPct val="120000"/>
              </a:lnSpc>
              <a:buFont typeface="Wingdings" pitchFamily="2" charset="2"/>
              <a:buChar char="Ø"/>
            </a:pPr>
            <a:r>
              <a:rPr lang="fr-FR" sz="2000" dirty="0"/>
              <a:t>Disposition motivée par des arguments eugéniques, reproductifs et moraux</a:t>
            </a:r>
          </a:p>
          <a:p>
            <a:pPr>
              <a:lnSpc>
                <a:spcPct val="120000"/>
              </a:lnSpc>
              <a:buFont typeface="Wingdings" pitchFamily="2" charset="2"/>
              <a:buChar char="Ø"/>
            </a:pPr>
            <a:r>
              <a:rPr lang="fr-FR" sz="2000" dirty="0"/>
              <a:t>Définition restrictive (Zermatten, 2021): </a:t>
            </a:r>
          </a:p>
          <a:p>
            <a:pPr lvl="1">
              <a:lnSpc>
                <a:spcPct val="120000"/>
              </a:lnSpc>
              <a:buFont typeface="Courier New" panose="02070309020205020404" pitchFamily="49" charset="0"/>
              <a:buChar char="o"/>
            </a:pPr>
            <a:r>
              <a:rPr lang="fr-FR" sz="1800" dirty="0"/>
              <a:t>Ne considère que l’acte sexuel (union des parties génitales masculines et féminines) et non pas les actes d’ordre sexuel (attouchements, fellations, etc.)</a:t>
            </a:r>
          </a:p>
          <a:p>
            <a:pPr lvl="1">
              <a:lnSpc>
                <a:spcPct val="120000"/>
              </a:lnSpc>
              <a:buFont typeface="Courier New" panose="02070309020205020404" pitchFamily="49" charset="0"/>
              <a:buChar char="o"/>
            </a:pPr>
            <a:r>
              <a:rPr lang="fr-FR" sz="1800" dirty="0"/>
              <a:t>Limite le cercle des </a:t>
            </a:r>
            <a:r>
              <a:rPr lang="fr-FR" sz="1800" dirty="0" err="1"/>
              <a:t>auteur·ices</a:t>
            </a:r>
            <a:r>
              <a:rPr lang="fr-FR" sz="1800" dirty="0"/>
              <a:t> </a:t>
            </a:r>
            <a:r>
              <a:rPr lang="fr-FR" sz="1800" dirty="0" err="1"/>
              <a:t>potentiel·les</a:t>
            </a:r>
            <a:r>
              <a:rPr lang="fr-FR" sz="1800" dirty="0"/>
              <a:t> d’inceste aux personnes partageant un lien biologique direct, sans tenir compte des personnes ayant des liens familiaux élargis (oncle/tante, parents adoptifs ou par alliance, etc.)</a:t>
            </a:r>
          </a:p>
          <a:p>
            <a:pPr>
              <a:lnSpc>
                <a:spcPct val="120000"/>
              </a:lnSpc>
            </a:pPr>
            <a:r>
              <a:rPr lang="fr-FR" sz="2400" dirty="0"/>
              <a:t>Inceste = </a:t>
            </a:r>
            <a:r>
              <a:rPr lang="fr-FR" sz="2400" dirty="0">
                <a:solidFill>
                  <a:srgbClr val="0070C0"/>
                </a:solidFill>
              </a:rPr>
              <a:t>relation consentie </a:t>
            </a:r>
            <a:r>
              <a:rPr lang="fr-FR" sz="2400" dirty="0"/>
              <a:t>et non </a:t>
            </a:r>
            <a:r>
              <a:rPr lang="fr-FR" sz="2400" dirty="0">
                <a:solidFill>
                  <a:srgbClr val="0070C0"/>
                </a:solidFill>
              </a:rPr>
              <a:t>relation de contrainte et de violence</a:t>
            </a:r>
          </a:p>
          <a:p>
            <a:pPr>
              <a:buFont typeface="Wingdings" pitchFamily="2" charset="2"/>
              <a:buChar char="Ø"/>
            </a:pPr>
            <a:r>
              <a:rPr lang="fr-FR" sz="2000" dirty="0"/>
              <a:t>« Les mineurs n’encourront aucune peine s’ils ont été séduits » (art. 213, Code pénal suisse)</a:t>
            </a:r>
          </a:p>
          <a:p>
            <a:pPr lvl="1">
              <a:buFont typeface="Courier New" panose="02070309020205020404" pitchFamily="49" charset="0"/>
              <a:buChar char="o"/>
            </a:pPr>
            <a:r>
              <a:rPr lang="fr-FR" sz="1800" dirty="0"/>
              <a:t>« Le fait d’excuser des violences sexuelles en les comparant à des actes de séduction participe à la non-prise en compte de la réalité de ces violences inexcusables » (Motion 21.3136, « L’inceste n’a rien d’une séduction! », L. </a:t>
            </a:r>
            <a:r>
              <a:rPr lang="fr-FR" sz="1800" dirty="0" err="1"/>
              <a:t>Porchet</a:t>
            </a:r>
            <a:r>
              <a:rPr lang="fr-FR" sz="1800" dirty="0"/>
              <a:t>, 11/03/2021)</a:t>
            </a:r>
          </a:p>
          <a:p>
            <a:pPr>
              <a:buFont typeface="Wingdings" pitchFamily="2" charset="2"/>
              <a:buChar char="Ø"/>
            </a:pPr>
            <a:r>
              <a:rPr lang="fr-FR" sz="2000" dirty="0"/>
              <a:t>Il n’y a pas une personne victime et une personne agresseuse, mais deux personnes autrices d’inceste</a:t>
            </a:r>
          </a:p>
        </p:txBody>
      </p:sp>
    </p:spTree>
    <p:extLst>
      <p:ext uri="{BB962C8B-B14F-4D97-AF65-F5344CB8AC3E}">
        <p14:creationId xmlns:p14="http://schemas.microsoft.com/office/powerpoint/2010/main" val="25735299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58404FF-9A0B-858C-7C4B-3D7C86A49E45}"/>
            </a:ext>
          </a:extLst>
        </p:cNvPr>
        <p:cNvGrpSpPr/>
        <p:nvPr/>
      </p:nvGrpSpPr>
      <p:grpSpPr>
        <a:xfrm>
          <a:off x="0" y="0"/>
          <a:ext cx="0" cy="0"/>
          <a:chOff x="0" y="0"/>
          <a:chExt cx="0" cy="0"/>
        </a:xfrm>
      </p:grpSpPr>
      <p:sp useBgFill="1">
        <p:nvSpPr>
          <p:cNvPr id="56" name="Rectangle 55">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 4">
            <a:extLst>
              <a:ext uri="{FF2B5EF4-FFF2-40B4-BE49-F238E27FC236}">
                <a16:creationId xmlns:a16="http://schemas.microsoft.com/office/drawing/2014/main" id="{3C35CEE1-E3D6-E77D-ABED-FC952181C218}"/>
              </a:ext>
            </a:extLst>
          </p:cNvPr>
          <p:cNvPicPr>
            <a:picLocks noChangeAspect="1"/>
          </p:cNvPicPr>
          <p:nvPr/>
        </p:nvPicPr>
        <p:blipFill>
          <a:blip r:embed="rId2"/>
          <a:stretch>
            <a:fillRect/>
          </a:stretch>
        </p:blipFill>
        <p:spPr>
          <a:xfrm>
            <a:off x="1895574" y="457200"/>
            <a:ext cx="8400851" cy="5943600"/>
          </a:xfrm>
          <a:prstGeom prst="rect">
            <a:avLst/>
          </a:prstGeom>
        </p:spPr>
      </p:pic>
      <p:sp>
        <p:nvSpPr>
          <p:cNvPr id="3" name="AutoShape 2" descr="GRAPHIQUE INCESTE.pdf">
            <a:extLst>
              <a:ext uri="{FF2B5EF4-FFF2-40B4-BE49-F238E27FC236}">
                <a16:creationId xmlns:a16="http://schemas.microsoft.com/office/drawing/2014/main" id="{36E7B9E0-B4D6-91D4-75A2-C816732166C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Tree>
    <p:extLst>
      <p:ext uri="{BB962C8B-B14F-4D97-AF65-F5344CB8AC3E}">
        <p14:creationId xmlns:p14="http://schemas.microsoft.com/office/powerpoint/2010/main" val="33075595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893521B8-BC52-D72A-5BA3-C1A01CCBAE61}"/>
              </a:ext>
            </a:extLst>
          </p:cNvPr>
          <p:cNvSpPr txBox="1"/>
          <p:nvPr/>
        </p:nvSpPr>
        <p:spPr>
          <a:xfrm>
            <a:off x="878306" y="779557"/>
            <a:ext cx="10214810" cy="5298886"/>
          </a:xfrm>
          <a:prstGeom prst="rect">
            <a:avLst/>
          </a:prstGeom>
          <a:noFill/>
        </p:spPr>
        <p:txBody>
          <a:bodyPr wrap="square">
            <a:spAutoFit/>
          </a:bodyPr>
          <a:lstStyle/>
          <a:p>
            <a:pPr algn="just">
              <a:lnSpc>
                <a:spcPct val="150000"/>
              </a:lnSpc>
            </a:pPr>
            <a:r>
              <a:rPr lang="fr-CH" sz="2000" b="1" dirty="0">
                <a:solidFill>
                  <a:srgbClr val="0070C0"/>
                </a:solidFill>
                <a:effectLst/>
                <a:latin typeface="Calibri" panose="020F0502020204030204" pitchFamily="34" charset="0"/>
                <a:ea typeface="Calibri" panose="020F0502020204030204" pitchFamily="34" charset="0"/>
                <a:cs typeface="Calibri" panose="020F0502020204030204" pitchFamily="34" charset="0"/>
              </a:rPr>
              <a:t>Q1. Quelles sont les RS de l’inceste véhiculées en Suisse romande au niveau politique, judiciaire, médiatique (y compris réseaux sociaux) et associatif du XX</a:t>
            </a:r>
            <a:r>
              <a:rPr lang="fr-CH" sz="2000" b="1" baseline="30000" dirty="0">
                <a:solidFill>
                  <a:srgbClr val="0070C0"/>
                </a:solidFill>
                <a:effectLst/>
                <a:latin typeface="Calibri" panose="020F0502020204030204" pitchFamily="34" charset="0"/>
                <a:ea typeface="Calibri" panose="020F0502020204030204" pitchFamily="34" charset="0"/>
                <a:cs typeface="Calibri" panose="020F0502020204030204" pitchFamily="34" charset="0"/>
              </a:rPr>
              <a:t>e</a:t>
            </a:r>
            <a:r>
              <a:rPr lang="fr-CH" sz="2000" b="1" dirty="0">
                <a:solidFill>
                  <a:srgbClr val="0070C0"/>
                </a:solidFill>
                <a:effectLst/>
                <a:latin typeface="Calibri" panose="020F0502020204030204" pitchFamily="34" charset="0"/>
                <a:ea typeface="Calibri" panose="020F0502020204030204" pitchFamily="34" charset="0"/>
                <a:cs typeface="Calibri" panose="020F0502020204030204" pitchFamily="34" charset="0"/>
              </a:rPr>
              <a:t> siècle jusqu’à aujourd’hui ? </a:t>
            </a:r>
          </a:p>
          <a:p>
            <a:pPr marL="457200" algn="just">
              <a:lnSpc>
                <a:spcPct val="150000"/>
              </a:lnSpc>
            </a:pPr>
            <a:endParaRPr lang="fr-CH" sz="1800" u="sng" dirty="0">
              <a:effectLst/>
              <a:latin typeface="Calibri" panose="020F0502020204030204" pitchFamily="34" charset="0"/>
              <a:ea typeface="Calibri" panose="020F0502020204030204" pitchFamily="34" charset="0"/>
              <a:cs typeface="Calibri" panose="020F0502020204030204" pitchFamily="34" charset="0"/>
            </a:endParaRPr>
          </a:p>
          <a:p>
            <a:pPr marL="457200" algn="just">
              <a:lnSpc>
                <a:spcPct val="150000"/>
              </a:lnSpc>
            </a:pPr>
            <a:r>
              <a:rPr lang="fr-CH" sz="1800" b="1" u="sng" dirty="0">
                <a:effectLst/>
                <a:latin typeface="Calibri" panose="020F0502020204030204" pitchFamily="34" charset="0"/>
                <a:ea typeface="Calibri" panose="020F0502020204030204" pitchFamily="34" charset="0"/>
                <a:cs typeface="Calibri" panose="020F0502020204030204" pitchFamily="34" charset="0"/>
              </a:rPr>
              <a:t>Hypothèses</a:t>
            </a:r>
            <a:r>
              <a:rPr lang="fr-CH" sz="1800" dirty="0">
                <a:effectLst/>
                <a:latin typeface="Calibri" panose="020F0502020204030204" pitchFamily="34" charset="0"/>
                <a:ea typeface="Calibri" panose="020F0502020204030204" pitchFamily="34" charset="0"/>
                <a:cs typeface="Calibri" panose="020F0502020204030204" pitchFamily="34" charset="0"/>
              </a:rPr>
              <a:t> : Comme le suggère Giuliani (2016) à partir de ses recherches historiques, l’inceste serait un « invariant qui varie » (p. 36). À cet égard, nous faisons l’hypothèse que l’augmentation des témoignages publics, à partir de 2021 notamment (</a:t>
            </a:r>
            <a:r>
              <a:rPr lang="fr-CH" sz="1800" dirty="0" err="1">
                <a:effectLst/>
                <a:latin typeface="Calibri" panose="020F0502020204030204" pitchFamily="34" charset="0"/>
                <a:ea typeface="Calibri" panose="020F0502020204030204" pitchFamily="34" charset="0"/>
                <a:cs typeface="Calibri" panose="020F0502020204030204" pitchFamily="34" charset="0"/>
              </a:rPr>
              <a:t>Briguet</a:t>
            </a:r>
            <a:r>
              <a:rPr lang="fr-CH" sz="1800" dirty="0">
                <a:effectLst/>
                <a:latin typeface="Calibri" panose="020F0502020204030204" pitchFamily="34" charset="0"/>
                <a:ea typeface="Calibri" panose="020F0502020204030204" pitchFamily="34" charset="0"/>
                <a:cs typeface="Calibri" panose="020F0502020204030204" pitchFamily="34" charset="0"/>
              </a:rPr>
              <a:t> &amp; </a:t>
            </a:r>
            <a:r>
              <a:rPr lang="fr-CH" sz="1800" dirty="0" err="1">
                <a:effectLst/>
                <a:latin typeface="Calibri" panose="020F0502020204030204" pitchFamily="34" charset="0"/>
                <a:ea typeface="Calibri" panose="020F0502020204030204" pitchFamily="34" charset="0"/>
                <a:cs typeface="Calibri" panose="020F0502020204030204" pitchFamily="34" charset="0"/>
              </a:rPr>
              <a:t>Riand</a:t>
            </a:r>
            <a:r>
              <a:rPr lang="fr-CH" sz="1800" dirty="0">
                <a:effectLst/>
                <a:latin typeface="Calibri" panose="020F0502020204030204" pitchFamily="34" charset="0"/>
                <a:ea typeface="Calibri" panose="020F0502020204030204" pitchFamily="34" charset="0"/>
                <a:cs typeface="Calibri" panose="020F0502020204030204" pitchFamily="34" charset="0"/>
              </a:rPr>
              <a:t>, 2023), pourrait contribuer à : a) inscrire l’inceste dans l’agenda des politiques publiques ; b) sensibiliser les professionnels susceptibles d’être concernés par des situations d’inceste dans leur pratique et encourager les personnes victimes à prendre la parole. </a:t>
            </a:r>
            <a:endParaRPr lang="fr-CH" sz="2800" dirty="0">
              <a:effectLst/>
              <a:latin typeface="Calibri" panose="020F0502020204030204" pitchFamily="34" charset="0"/>
              <a:ea typeface="Calibri" panose="020F0502020204030204" pitchFamily="34" charset="0"/>
              <a:cs typeface="Calibri" panose="020F0502020204030204" pitchFamily="34" charset="0"/>
            </a:endParaRPr>
          </a:p>
          <a:p>
            <a:pPr>
              <a:spcAft>
                <a:spcPts val="200"/>
              </a:spcAft>
            </a:pPr>
            <a:endParaRPr lang="fr-CH" sz="1400" dirty="0">
              <a:effectLst/>
              <a:latin typeface="Calibri" panose="020F0502020204030204" pitchFamily="34" charset="0"/>
              <a:ea typeface="Calibri" panose="020F0502020204030204" pitchFamily="34" charset="0"/>
              <a:cs typeface="Calibri" panose="020F0502020204030204" pitchFamily="34" charset="0"/>
            </a:endParaRPr>
          </a:p>
          <a:p>
            <a:pPr>
              <a:spcAft>
                <a:spcPts val="200"/>
              </a:spcAft>
            </a:pPr>
            <a:endParaRPr lang="fr-CH" sz="1400" dirty="0">
              <a:latin typeface="Calibri" panose="020F0502020204030204" pitchFamily="34" charset="0"/>
              <a:ea typeface="Calibri" panose="020F0502020204030204" pitchFamily="34" charset="0"/>
              <a:cs typeface="Calibri" panose="020F0502020204030204" pitchFamily="34" charset="0"/>
            </a:endParaRPr>
          </a:p>
          <a:p>
            <a:pPr>
              <a:spcAft>
                <a:spcPts val="200"/>
              </a:spcAft>
            </a:pPr>
            <a:r>
              <a:rPr lang="fr-CH" sz="1400" dirty="0">
                <a:effectLst/>
                <a:latin typeface="Calibri" panose="020F0502020204030204" pitchFamily="34" charset="0"/>
                <a:ea typeface="Calibri" panose="020F0502020204030204" pitchFamily="34" charset="0"/>
                <a:cs typeface="Calibri" panose="020F0502020204030204" pitchFamily="34" charset="0"/>
              </a:rPr>
              <a:t>(2021): Année de parution du livre de Camille Kouchner, La </a:t>
            </a:r>
            <a:r>
              <a:rPr lang="fr-CH" sz="1400" dirty="0" err="1">
                <a:effectLst/>
                <a:latin typeface="Calibri" panose="020F0502020204030204" pitchFamily="34" charset="0"/>
                <a:ea typeface="Calibri" panose="020F0502020204030204" pitchFamily="34" charset="0"/>
                <a:cs typeface="Calibri" panose="020F0502020204030204" pitchFamily="34" charset="0"/>
              </a:rPr>
              <a:t>familia</a:t>
            </a:r>
            <a:r>
              <a:rPr lang="fr-CH" sz="1400" dirty="0">
                <a:effectLst/>
                <a:latin typeface="Calibri" panose="020F0502020204030204" pitchFamily="34" charset="0"/>
                <a:ea typeface="Calibri" panose="020F0502020204030204" pitchFamily="34" charset="0"/>
                <a:cs typeface="Calibri" panose="020F0502020204030204" pitchFamily="34" charset="0"/>
              </a:rPr>
              <a:t> grande, qui marque un tournant dans le traitement médiatique de l’inceste.</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403857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84604B-8F07-3EC1-53F9-01887C47EB10}"/>
            </a:ext>
          </a:extLst>
        </p:cNvPr>
        <p:cNvGrpSpPr/>
        <p:nvPr/>
      </p:nvGrpSpPr>
      <p:grpSpPr>
        <a:xfrm>
          <a:off x="0" y="0"/>
          <a:ext cx="0" cy="0"/>
          <a:chOff x="0" y="0"/>
          <a:chExt cx="0" cy="0"/>
        </a:xfrm>
      </p:grpSpPr>
      <p:sp>
        <p:nvSpPr>
          <p:cNvPr id="3" name="ZoneTexte 2">
            <a:extLst>
              <a:ext uri="{FF2B5EF4-FFF2-40B4-BE49-F238E27FC236}">
                <a16:creationId xmlns:a16="http://schemas.microsoft.com/office/drawing/2014/main" id="{3AC15339-0BFD-CDD6-E18B-04B2D26D5A70}"/>
              </a:ext>
            </a:extLst>
          </p:cNvPr>
          <p:cNvSpPr txBox="1"/>
          <p:nvPr/>
        </p:nvSpPr>
        <p:spPr>
          <a:xfrm>
            <a:off x="878306" y="267365"/>
            <a:ext cx="10214810" cy="6323269"/>
          </a:xfrm>
          <a:prstGeom prst="rect">
            <a:avLst/>
          </a:prstGeom>
          <a:noFill/>
        </p:spPr>
        <p:txBody>
          <a:bodyPr wrap="square">
            <a:spAutoFit/>
          </a:bodyPr>
          <a:lstStyle/>
          <a:p>
            <a:pPr algn="just">
              <a:lnSpc>
                <a:spcPct val="150000"/>
              </a:lnSpc>
            </a:pPr>
            <a:r>
              <a:rPr lang="fr-CH" sz="2400" b="1" dirty="0">
                <a:solidFill>
                  <a:srgbClr val="0070C0"/>
                </a:solidFill>
                <a:effectLst/>
                <a:latin typeface="Calibri" panose="020F0502020204030204" pitchFamily="34" charset="0"/>
                <a:ea typeface="Calibri" panose="020F0502020204030204" pitchFamily="34" charset="0"/>
                <a:cs typeface="Calibri" panose="020F0502020204030204" pitchFamily="34" charset="0"/>
              </a:rPr>
              <a:t>Étude 1 : RS de l’inceste niveau législatif/politique/médias/associatif (Suisse romande, du XX</a:t>
            </a:r>
            <a:r>
              <a:rPr lang="fr-CH" sz="2400" b="1" baseline="30000" dirty="0">
                <a:solidFill>
                  <a:srgbClr val="0070C0"/>
                </a:solidFill>
                <a:effectLst/>
                <a:latin typeface="Calibri" panose="020F0502020204030204" pitchFamily="34" charset="0"/>
                <a:ea typeface="Calibri" panose="020F0502020204030204" pitchFamily="34" charset="0"/>
                <a:cs typeface="Calibri" panose="020F0502020204030204" pitchFamily="34" charset="0"/>
              </a:rPr>
              <a:t>e</a:t>
            </a:r>
            <a:r>
              <a:rPr lang="fr-CH" sz="2400" b="1" dirty="0">
                <a:solidFill>
                  <a:srgbClr val="0070C0"/>
                </a:solidFill>
                <a:effectLst/>
                <a:latin typeface="Calibri" panose="020F0502020204030204" pitchFamily="34" charset="0"/>
                <a:ea typeface="Calibri" panose="020F0502020204030204" pitchFamily="34" charset="0"/>
                <a:cs typeface="Calibri" panose="020F0502020204030204" pitchFamily="34" charset="0"/>
              </a:rPr>
              <a:t> siècle à aujourd’hui)</a:t>
            </a:r>
          </a:p>
          <a:p>
            <a:pPr algn="just">
              <a:lnSpc>
                <a:spcPct val="150000"/>
              </a:lnSpc>
            </a:pPr>
            <a:endParaRPr lang="fr-CH" sz="2400" b="1" dirty="0">
              <a:solidFill>
                <a:srgbClr val="0070C0"/>
              </a:solidFill>
              <a:effectLst/>
              <a:latin typeface="Calibri" panose="020F0502020204030204" pitchFamily="34" charset="0"/>
              <a:ea typeface="Calibri" panose="020F0502020204030204" pitchFamily="34" charset="0"/>
              <a:cs typeface="Calibri" panose="020F0502020204030204" pitchFamily="34" charset="0"/>
            </a:endParaRPr>
          </a:p>
          <a:p>
            <a:pPr algn="just">
              <a:lnSpc>
                <a:spcPct val="150000"/>
              </a:lnSpc>
            </a:pPr>
            <a:r>
              <a:rPr lang="fr-CH" sz="2000" b="1" u="sng" dirty="0">
                <a:effectLst/>
                <a:latin typeface="Calibri" panose="020F0502020204030204" pitchFamily="34" charset="0"/>
                <a:ea typeface="Calibri" panose="020F0502020204030204" pitchFamily="34" charset="0"/>
                <a:cs typeface="Calibri" panose="020F0502020204030204" pitchFamily="34" charset="0"/>
              </a:rPr>
              <a:t>Données</a:t>
            </a:r>
            <a:r>
              <a:rPr lang="fr-CH" sz="2000" dirty="0">
                <a:effectLst/>
                <a:latin typeface="Calibri" panose="020F0502020204030204" pitchFamily="34" charset="0"/>
                <a:ea typeface="Calibri" panose="020F0502020204030204" pitchFamily="34" charset="0"/>
                <a:cs typeface="Calibri" panose="020F0502020204030204" pitchFamily="34" charset="0"/>
              </a:rPr>
              <a:t> : a) </a:t>
            </a:r>
            <a:r>
              <a:rPr lang="fr-CH" sz="2000" dirty="0">
                <a:effectLst/>
                <a:highlight>
                  <a:srgbClr val="FFFF00"/>
                </a:highlight>
                <a:latin typeface="Calibri" panose="020F0502020204030204" pitchFamily="34" charset="0"/>
                <a:ea typeface="Calibri" panose="020F0502020204030204" pitchFamily="34" charset="0"/>
                <a:cs typeface="Calibri" panose="020F0502020204030204" pitchFamily="34" charset="0"/>
              </a:rPr>
              <a:t>législatif</a:t>
            </a:r>
            <a:r>
              <a:rPr lang="fr-CH" sz="2000" dirty="0">
                <a:effectLst/>
                <a:latin typeface="Calibri" panose="020F0502020204030204" pitchFamily="34" charset="0"/>
                <a:ea typeface="Calibri" panose="020F0502020204030204" pitchFamily="34" charset="0"/>
                <a:cs typeface="Calibri" panose="020F0502020204030204" pitchFamily="34" charset="0"/>
              </a:rPr>
              <a:t> : le Code pénal suisse et ses différentes modifications, les messages et rapports du CF (recueil systématique et feuille fédérale sur </a:t>
            </a:r>
            <a:r>
              <a:rPr lang="fr-CH" sz="2000" dirty="0" err="1">
                <a:effectLst/>
                <a:latin typeface="Calibri" panose="020F0502020204030204" pitchFamily="34" charset="0"/>
                <a:ea typeface="Calibri" panose="020F0502020204030204" pitchFamily="34" charset="0"/>
                <a:cs typeface="Calibri" panose="020F0502020204030204" pitchFamily="34" charset="0"/>
              </a:rPr>
              <a:t>Fedlex</a:t>
            </a:r>
            <a:r>
              <a:rPr lang="fr-CH" sz="2000" dirty="0">
                <a:effectLst/>
                <a:latin typeface="Calibri" panose="020F0502020204030204" pitchFamily="34" charset="0"/>
                <a:ea typeface="Calibri" panose="020F0502020204030204" pitchFamily="34" charset="0"/>
                <a:cs typeface="Calibri" panose="020F0502020204030204" pitchFamily="34" charset="0"/>
              </a:rPr>
              <a:t>, la plateforme de publication du droit fédéral) ; b) </a:t>
            </a:r>
            <a:r>
              <a:rPr lang="fr-CH" sz="2000" dirty="0">
                <a:effectLst/>
                <a:highlight>
                  <a:srgbClr val="FFFF00"/>
                </a:highlight>
                <a:latin typeface="Calibri" panose="020F0502020204030204" pitchFamily="34" charset="0"/>
                <a:ea typeface="Calibri" panose="020F0502020204030204" pitchFamily="34" charset="0"/>
                <a:cs typeface="Calibri" panose="020F0502020204030204" pitchFamily="34" charset="0"/>
              </a:rPr>
              <a:t>politique</a:t>
            </a:r>
            <a:r>
              <a:rPr lang="fr-CH" sz="2000" dirty="0">
                <a:effectLst/>
                <a:latin typeface="Calibri" panose="020F0502020204030204" pitchFamily="34" charset="0"/>
                <a:ea typeface="Calibri" panose="020F0502020204030204" pitchFamily="34" charset="0"/>
                <a:cs typeface="Calibri" panose="020F0502020204030204" pitchFamily="34" charset="0"/>
              </a:rPr>
              <a:t> : interventions parlementaires (sur le site de l’Assemblée fédérale et du Parlement suisse) ; c) </a:t>
            </a:r>
            <a:r>
              <a:rPr lang="fr-CH" sz="2000" dirty="0">
                <a:effectLst/>
                <a:highlight>
                  <a:srgbClr val="FFFF00"/>
                </a:highlight>
                <a:latin typeface="Calibri" panose="020F0502020204030204" pitchFamily="34" charset="0"/>
                <a:ea typeface="Calibri" panose="020F0502020204030204" pitchFamily="34" charset="0"/>
                <a:cs typeface="Calibri" panose="020F0502020204030204" pitchFamily="34" charset="0"/>
              </a:rPr>
              <a:t>médiatique</a:t>
            </a:r>
            <a:r>
              <a:rPr lang="fr-CH" sz="2000" dirty="0">
                <a:effectLst/>
                <a:latin typeface="Calibri" panose="020F0502020204030204" pitchFamily="34" charset="0"/>
                <a:ea typeface="Calibri" panose="020F0502020204030204" pitchFamily="34" charset="0"/>
                <a:cs typeface="Calibri" panose="020F0502020204030204" pitchFamily="34" charset="0"/>
              </a:rPr>
              <a:t> : articles de presse (sur </a:t>
            </a:r>
            <a:r>
              <a:rPr lang="fr-FR"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a:t>
            </a:r>
            <a:r>
              <a:rPr lang="fr-FR" sz="2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newspaperarchives.ch</a:t>
            </a:r>
            <a:r>
              <a:rPr lang="fr-CH" sz="2000" dirty="0">
                <a:effectLst/>
                <a:latin typeface="Calibri" panose="020F0502020204030204" pitchFamily="34" charset="0"/>
                <a:ea typeface="Calibri" panose="020F0502020204030204" pitchFamily="34" charset="0"/>
                <a:cs typeface="Calibri" panose="020F0502020204030204" pitchFamily="34" charset="0"/>
              </a:rPr>
              <a:t>, émissions (Archives de la RTS), réseaux sociaux (#</a:t>
            </a:r>
            <a:r>
              <a:rPr lang="fr-CH" sz="2000" dirty="0" err="1">
                <a:effectLst/>
                <a:latin typeface="Calibri" panose="020F0502020204030204" pitchFamily="34" charset="0"/>
                <a:ea typeface="Calibri" panose="020F0502020204030204" pitchFamily="34" charset="0"/>
                <a:cs typeface="Calibri" panose="020F0502020204030204" pitchFamily="34" charset="0"/>
              </a:rPr>
              <a:t>MeTooInceste</a:t>
            </a:r>
            <a:r>
              <a:rPr lang="fr-CH" sz="2000" dirty="0">
                <a:effectLst/>
                <a:latin typeface="Calibri" panose="020F0502020204030204" pitchFamily="34" charset="0"/>
                <a:ea typeface="Calibri" panose="020F0502020204030204" pitchFamily="34" charset="0"/>
                <a:cs typeface="Calibri" panose="020F0502020204030204" pitchFamily="34" charset="0"/>
              </a:rPr>
              <a:t>)) ; d) </a:t>
            </a:r>
            <a:r>
              <a:rPr lang="fr-CH" sz="2000" dirty="0">
                <a:effectLst/>
                <a:highlight>
                  <a:srgbClr val="FFFF00"/>
                </a:highlight>
                <a:latin typeface="Calibri" panose="020F0502020204030204" pitchFamily="34" charset="0"/>
                <a:ea typeface="Calibri" panose="020F0502020204030204" pitchFamily="34" charset="0"/>
                <a:cs typeface="Calibri" panose="020F0502020204030204" pitchFamily="34" charset="0"/>
              </a:rPr>
              <a:t>associatif</a:t>
            </a:r>
            <a:r>
              <a:rPr lang="fr-CH" sz="2000" dirty="0">
                <a:effectLst/>
                <a:latin typeface="Calibri" panose="020F0502020204030204" pitchFamily="34" charset="0"/>
                <a:ea typeface="Calibri" panose="020F0502020204030204" pitchFamily="34" charset="0"/>
                <a:cs typeface="Calibri" panose="020F0502020204030204" pitchFamily="34" charset="0"/>
              </a:rPr>
              <a:t> (Archives contestataires ; documents produits par les associations traitant des violences sexuelles faites aux enfants).</a:t>
            </a:r>
          </a:p>
          <a:p>
            <a:pPr algn="just">
              <a:lnSpc>
                <a:spcPct val="150000"/>
              </a:lnSpc>
            </a:pPr>
            <a:r>
              <a:rPr lang="fr-CH" sz="2000" b="1" u="sng" dirty="0">
                <a:effectLst/>
                <a:latin typeface="Calibri" panose="020F0502020204030204" pitchFamily="34" charset="0"/>
                <a:ea typeface="Calibri" panose="020F0502020204030204" pitchFamily="34" charset="0"/>
                <a:cs typeface="Calibri" panose="020F0502020204030204" pitchFamily="34" charset="0"/>
              </a:rPr>
              <a:t>Analyse</a:t>
            </a:r>
            <a:r>
              <a:rPr lang="fr-CH" sz="2000" dirty="0">
                <a:effectLst/>
                <a:latin typeface="Calibri" panose="020F0502020204030204" pitchFamily="34" charset="0"/>
                <a:ea typeface="Calibri" panose="020F0502020204030204" pitchFamily="34" charset="0"/>
                <a:cs typeface="Calibri" panose="020F0502020204030204" pitchFamily="34" charset="0"/>
              </a:rPr>
              <a:t> : L’</a:t>
            </a:r>
            <a:r>
              <a:rPr lang="fr-CH" sz="2000" dirty="0">
                <a:effectLst/>
                <a:highlight>
                  <a:srgbClr val="FFFF00"/>
                </a:highlight>
                <a:latin typeface="Calibri" panose="020F0502020204030204" pitchFamily="34" charset="0"/>
                <a:ea typeface="Calibri" panose="020F0502020204030204" pitchFamily="34" charset="0"/>
                <a:cs typeface="Calibri" panose="020F0502020204030204" pitchFamily="34" charset="0"/>
              </a:rPr>
              <a:t>analyse documentaire et archivistique</a:t>
            </a:r>
            <a:r>
              <a:rPr lang="fr-CH" sz="2000" dirty="0">
                <a:effectLst/>
                <a:latin typeface="Calibri" panose="020F0502020204030204" pitchFamily="34" charset="0"/>
                <a:ea typeface="Calibri" panose="020F0502020204030204" pitchFamily="34" charset="0"/>
                <a:cs typeface="Calibri" panose="020F0502020204030204" pitchFamily="34" charset="0"/>
              </a:rPr>
              <a:t> vise à identifier</a:t>
            </a:r>
            <a:r>
              <a:rPr lang="fr-FR"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le contexte sociohistorique dans lequel s’inscrivent les RS des professionnels et des adultes victimes d’inceste dans leur enfance/adolescence et/ou des proches de victimes d’inceste.</a:t>
            </a:r>
            <a:endParaRPr lang="fr-CH" sz="20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27342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413596-9359-2C83-05E9-4C4F70BCA6F0}"/>
            </a:ext>
          </a:extLst>
        </p:cNvPr>
        <p:cNvGrpSpPr/>
        <p:nvPr/>
      </p:nvGrpSpPr>
      <p:grpSpPr>
        <a:xfrm>
          <a:off x="0" y="0"/>
          <a:ext cx="0" cy="0"/>
          <a:chOff x="0" y="0"/>
          <a:chExt cx="0" cy="0"/>
        </a:xfrm>
      </p:grpSpPr>
      <p:sp>
        <p:nvSpPr>
          <p:cNvPr id="3" name="ZoneTexte 2">
            <a:extLst>
              <a:ext uri="{FF2B5EF4-FFF2-40B4-BE49-F238E27FC236}">
                <a16:creationId xmlns:a16="http://schemas.microsoft.com/office/drawing/2014/main" id="{AD4BF2E2-2225-4FD1-D670-6667E07B9080}"/>
              </a:ext>
            </a:extLst>
          </p:cNvPr>
          <p:cNvSpPr txBox="1"/>
          <p:nvPr/>
        </p:nvSpPr>
        <p:spPr>
          <a:xfrm>
            <a:off x="818148" y="445032"/>
            <a:ext cx="10214810" cy="6230937"/>
          </a:xfrm>
          <a:prstGeom prst="rect">
            <a:avLst/>
          </a:prstGeom>
          <a:noFill/>
        </p:spPr>
        <p:txBody>
          <a:bodyPr wrap="square">
            <a:spAutoFit/>
          </a:bodyPr>
          <a:lstStyle/>
          <a:p>
            <a:pPr algn="just">
              <a:lnSpc>
                <a:spcPct val="150000"/>
              </a:lnSpc>
            </a:pPr>
            <a:r>
              <a:rPr lang="fr-CH" sz="2400" b="1" dirty="0">
                <a:solidFill>
                  <a:srgbClr val="0070C0"/>
                </a:solidFill>
                <a:effectLst/>
                <a:ea typeface="Calibri" panose="020F0502020204030204" pitchFamily="34" charset="0"/>
                <a:cs typeface="Times New Roman" panose="02020603050405020304" pitchFamily="18" charset="0"/>
              </a:rPr>
              <a:t>Q2. Quelles sont les RS de l’inceste chez les professionnels de l’éducation, de la protection de l’enfance, du médical, du judiciaire (y compris la police) ?</a:t>
            </a:r>
          </a:p>
          <a:p>
            <a:pPr algn="just">
              <a:lnSpc>
                <a:spcPct val="150000"/>
              </a:lnSpc>
            </a:pPr>
            <a:endParaRPr lang="fr-CH" sz="2000" dirty="0">
              <a:effectLst/>
              <a:ea typeface="Calibri" panose="020F0502020204030204" pitchFamily="34" charset="0"/>
              <a:cs typeface="Times New Roman" panose="02020603050405020304" pitchFamily="18" charset="0"/>
            </a:endParaRPr>
          </a:p>
          <a:p>
            <a:pPr marL="457200" algn="just">
              <a:lnSpc>
                <a:spcPct val="150000"/>
              </a:lnSpc>
            </a:pPr>
            <a:r>
              <a:rPr lang="fr-CH" sz="2000" i="1" u="sng" dirty="0">
                <a:effectLst/>
                <a:ea typeface="Calibri" panose="020F0502020204030204" pitchFamily="34" charset="0"/>
                <a:cs typeface="Times New Roman" panose="02020603050405020304" pitchFamily="18" charset="0"/>
              </a:rPr>
              <a:t>Hypothèses</a:t>
            </a:r>
            <a:r>
              <a:rPr lang="fr-CH" sz="2000" dirty="0">
                <a:effectLst/>
                <a:ea typeface="Calibri" panose="020F0502020204030204" pitchFamily="34" charset="0"/>
                <a:cs typeface="Times New Roman" panose="02020603050405020304" pitchFamily="18" charset="0"/>
              </a:rPr>
              <a:t> : Dans la mesure où les RS sont liées à des déterminations sociohistoriques et positionnelles (</a:t>
            </a:r>
            <a:r>
              <a:rPr lang="fr-CH" sz="2000" dirty="0" err="1">
                <a:effectLst/>
                <a:ea typeface="Calibri" panose="020F0502020204030204" pitchFamily="34" charset="0"/>
                <a:cs typeface="Times New Roman" panose="02020603050405020304" pitchFamily="18" charset="0"/>
              </a:rPr>
              <a:t>Schurmans</a:t>
            </a:r>
            <a:r>
              <a:rPr lang="fr-CH" sz="2000" dirty="0">
                <a:effectLst/>
                <a:ea typeface="Calibri" panose="020F0502020204030204" pitchFamily="34" charset="0"/>
                <a:cs typeface="Times New Roman" panose="02020603050405020304" pitchFamily="18" charset="0"/>
              </a:rPr>
              <a:t>, 1990), nous faisons les hypothèses suivantes : </a:t>
            </a:r>
            <a:r>
              <a:rPr lang="fr-CH" sz="2000" b="1" dirty="0">
                <a:effectLst/>
                <a:ea typeface="Calibri" panose="020F0502020204030204" pitchFamily="34" charset="0"/>
                <a:cs typeface="Times New Roman" panose="02020603050405020304" pitchFamily="18" charset="0"/>
              </a:rPr>
              <a:t>a)</a:t>
            </a:r>
            <a:r>
              <a:rPr lang="fr-CH" sz="2000" dirty="0">
                <a:effectLst/>
                <a:ea typeface="Calibri" panose="020F0502020204030204" pitchFamily="34" charset="0"/>
                <a:cs typeface="Times New Roman" panose="02020603050405020304" pitchFamily="18" charset="0"/>
              </a:rPr>
              <a:t> les RS divergent en fonction des ancrages professionnels (les enseignants ont des représentations différentes de celles des intervenants en protection de l’enfance ou des procureurs, par exemple). Cette hypothèse pourrait se traduire par la construction progressive d’une typologie interprétative (Weber, 1965 ; Schnapper, 1999 ; Pilote &amp; Garneau, 2011) ;</a:t>
            </a:r>
            <a:r>
              <a:rPr lang="fr-CH" sz="2000" b="1" dirty="0">
                <a:effectLst/>
                <a:ea typeface="Calibri" panose="020F0502020204030204" pitchFamily="34" charset="0"/>
                <a:cs typeface="Times New Roman" panose="02020603050405020304" pitchFamily="18" charset="0"/>
              </a:rPr>
              <a:t> b) </a:t>
            </a:r>
            <a:r>
              <a:rPr lang="fr-CH" sz="2000" dirty="0">
                <a:effectLst/>
                <a:ea typeface="Calibri" panose="020F0502020204030204" pitchFamily="34" charset="0"/>
                <a:cs typeface="Times New Roman" panose="02020603050405020304" pitchFamily="18" charset="0"/>
              </a:rPr>
              <a:t>les RS des personnes victimes et /ou leurs proches s’éloignent de celles des professionnels sous certains aspects (par exemple le profil </a:t>
            </a:r>
            <a:r>
              <a:rPr lang="fr-CH" sz="2000" i="1" dirty="0">
                <a:effectLst/>
                <a:ea typeface="Calibri" panose="020F0502020204030204" pitchFamily="34" charset="0"/>
                <a:cs typeface="Times New Roman" panose="02020603050405020304" pitchFamily="18" charset="0"/>
              </a:rPr>
              <a:t>pathologique</a:t>
            </a:r>
            <a:r>
              <a:rPr lang="fr-CH" sz="2000" dirty="0">
                <a:effectLst/>
                <a:ea typeface="Calibri" panose="020F0502020204030204" pitchFamily="34" charset="0"/>
                <a:cs typeface="Times New Roman" panose="02020603050405020304" pitchFamily="18" charset="0"/>
              </a:rPr>
              <a:t> des agresseurs pourrait être dominant dans le discours des professionnels, alors que dans les RS des victimes apparaîtrait plutôt le profil </a:t>
            </a:r>
            <a:r>
              <a:rPr lang="fr-CH" sz="2000" i="1" dirty="0">
                <a:effectLst/>
                <a:ea typeface="Calibri" panose="020F0502020204030204" pitchFamily="34" charset="0"/>
                <a:cs typeface="Times New Roman" panose="02020603050405020304" pitchFamily="18" charset="0"/>
              </a:rPr>
              <a:t>ordinaire</a:t>
            </a:r>
            <a:r>
              <a:rPr lang="fr-CH" sz="2000" dirty="0">
                <a:effectLst/>
                <a:ea typeface="Calibri" panose="020F0502020204030204" pitchFamily="34" charset="0"/>
                <a:cs typeface="Times New Roman" panose="02020603050405020304" pitchFamily="18" charset="0"/>
              </a:rPr>
              <a:t> des agresseurs).</a:t>
            </a:r>
          </a:p>
        </p:txBody>
      </p:sp>
    </p:spTree>
    <p:extLst>
      <p:ext uri="{BB962C8B-B14F-4D97-AF65-F5344CB8AC3E}">
        <p14:creationId xmlns:p14="http://schemas.microsoft.com/office/powerpoint/2010/main" val="4962642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FD3A4C-344C-C5AB-CB7F-7ABF70C994E0}"/>
            </a:ext>
          </a:extLst>
        </p:cNvPr>
        <p:cNvGrpSpPr/>
        <p:nvPr/>
      </p:nvGrpSpPr>
      <p:grpSpPr>
        <a:xfrm>
          <a:off x="0" y="0"/>
          <a:ext cx="0" cy="0"/>
          <a:chOff x="0" y="0"/>
          <a:chExt cx="0" cy="0"/>
        </a:xfrm>
      </p:grpSpPr>
      <p:sp>
        <p:nvSpPr>
          <p:cNvPr id="3" name="ZoneTexte 2">
            <a:extLst>
              <a:ext uri="{FF2B5EF4-FFF2-40B4-BE49-F238E27FC236}">
                <a16:creationId xmlns:a16="http://schemas.microsoft.com/office/drawing/2014/main" id="{3BB14814-C34A-9828-FA43-45ECF6191BE8}"/>
              </a:ext>
            </a:extLst>
          </p:cNvPr>
          <p:cNvSpPr txBox="1"/>
          <p:nvPr/>
        </p:nvSpPr>
        <p:spPr>
          <a:xfrm>
            <a:off x="818148" y="445032"/>
            <a:ext cx="10214810" cy="5769272"/>
          </a:xfrm>
          <a:prstGeom prst="rect">
            <a:avLst/>
          </a:prstGeom>
          <a:noFill/>
        </p:spPr>
        <p:txBody>
          <a:bodyPr wrap="square">
            <a:spAutoFit/>
          </a:bodyPr>
          <a:lstStyle/>
          <a:p>
            <a:pPr algn="just">
              <a:lnSpc>
                <a:spcPct val="150000"/>
              </a:lnSpc>
            </a:pPr>
            <a:r>
              <a:rPr lang="fr-CH" sz="2400" b="1" dirty="0">
                <a:solidFill>
                  <a:srgbClr val="0070C0"/>
                </a:solidFill>
                <a:effectLst/>
                <a:latin typeface="Calibri" panose="020F0502020204030204" pitchFamily="34" charset="0"/>
                <a:ea typeface="Calibri" panose="020F0502020204030204" pitchFamily="34" charset="0"/>
                <a:cs typeface="Calibri" panose="020F0502020204030204" pitchFamily="34" charset="0"/>
              </a:rPr>
              <a:t>Étude 2 : RS des professionnels </a:t>
            </a:r>
          </a:p>
          <a:p>
            <a:pPr algn="just">
              <a:lnSpc>
                <a:spcPct val="150000"/>
              </a:lnSpc>
            </a:pPr>
            <a:endParaRPr lang="fr-CH" sz="2400" b="1" dirty="0">
              <a:solidFill>
                <a:srgbClr val="0070C0"/>
              </a:solidFill>
              <a:effectLst/>
              <a:latin typeface="Calibri" panose="020F0502020204030204" pitchFamily="34" charset="0"/>
              <a:ea typeface="Calibri" panose="020F0502020204030204" pitchFamily="34" charset="0"/>
              <a:cs typeface="Calibri" panose="020F0502020204030204" pitchFamily="34" charset="0"/>
            </a:endParaRPr>
          </a:p>
          <a:p>
            <a:pPr algn="just">
              <a:lnSpc>
                <a:spcPct val="150000"/>
              </a:lnSpc>
            </a:pPr>
            <a:r>
              <a:rPr lang="fr-CH" sz="2000" b="1" u="sng" dirty="0">
                <a:effectLst/>
                <a:latin typeface="Calibri" panose="020F0502020204030204" pitchFamily="34" charset="0"/>
                <a:ea typeface="Calibri" panose="020F0502020204030204" pitchFamily="34" charset="0"/>
                <a:cs typeface="Calibri" panose="020F0502020204030204" pitchFamily="34" charset="0"/>
              </a:rPr>
              <a:t>Données</a:t>
            </a:r>
            <a:r>
              <a:rPr lang="fr-CH" sz="2000" dirty="0">
                <a:effectLst/>
                <a:latin typeface="Calibri" panose="020F0502020204030204" pitchFamily="34" charset="0"/>
                <a:ea typeface="Calibri" panose="020F0502020204030204" pitchFamily="34" charset="0"/>
                <a:cs typeface="Calibri" panose="020F0502020204030204" pitchFamily="34" charset="0"/>
              </a:rPr>
              <a:t> : a) 60 </a:t>
            </a:r>
            <a:r>
              <a:rPr lang="fr-CH" sz="2000" dirty="0">
                <a:effectLst/>
                <a:highlight>
                  <a:srgbClr val="FFFF00"/>
                </a:highlight>
                <a:latin typeface="Calibri" panose="020F0502020204030204" pitchFamily="34" charset="0"/>
                <a:ea typeface="Calibri" panose="020F0502020204030204" pitchFamily="34" charset="0"/>
                <a:cs typeface="Calibri" panose="020F0502020204030204" pitchFamily="34" charset="0"/>
              </a:rPr>
              <a:t>entretiens semi-directifs </a:t>
            </a:r>
            <a:r>
              <a:rPr lang="fr-CH" sz="2000" dirty="0">
                <a:effectLst/>
                <a:latin typeface="Calibri" panose="020F0502020204030204" pitchFamily="34" charset="0"/>
                <a:ea typeface="Calibri" panose="020F0502020204030204" pitchFamily="34" charset="0"/>
                <a:cs typeface="Calibri" panose="020F0502020204030204" pitchFamily="34" charset="0"/>
              </a:rPr>
              <a:t>avec des professionnels, répartis proportionnellement dans les 4 domaines retenus (cf. tableau), au moyen de la grille d’entretien élaborée et testée lors de l’étude préliminaire (cf. 2.3.1). Ces professionnels ont déjà été identifiés à travers nos réseaux d’appartenance (SSED, Santé sexuelle, HES-SO) et dans le cadre de nos recherches précédentes (protection de l’enfance, justice des mineurs, psychiatrie) ; b) 660 questionnaires avec des professionnels de l’éducation (cf. tableau). </a:t>
            </a:r>
          </a:p>
          <a:p>
            <a:pPr algn="just">
              <a:lnSpc>
                <a:spcPct val="150000"/>
              </a:lnSpc>
            </a:pPr>
            <a:endParaRPr lang="fr-CH" sz="2000" dirty="0">
              <a:latin typeface="Calibri" panose="020F0502020204030204" pitchFamily="34" charset="0"/>
              <a:ea typeface="Calibri" panose="020F0502020204030204" pitchFamily="34" charset="0"/>
              <a:cs typeface="Calibri" panose="020F0502020204030204" pitchFamily="34" charset="0"/>
            </a:endParaRPr>
          </a:p>
          <a:p>
            <a:pPr algn="just">
              <a:lnSpc>
                <a:spcPct val="150000"/>
              </a:lnSpc>
            </a:pPr>
            <a:r>
              <a:rPr lang="fr-CH" sz="2000" dirty="0">
                <a:effectLst/>
                <a:latin typeface="Calibri" panose="020F0502020204030204" pitchFamily="34" charset="0"/>
                <a:ea typeface="Calibri" panose="020F0502020204030204" pitchFamily="34" charset="0"/>
                <a:cs typeface="Calibri" panose="020F0502020204030204" pitchFamily="34" charset="0"/>
              </a:rPr>
              <a:t>b) </a:t>
            </a:r>
            <a:r>
              <a:rPr lang="fr-CH" sz="2000" dirty="0">
                <a:effectLst/>
                <a:highlight>
                  <a:srgbClr val="FFFF00"/>
                </a:highlight>
                <a:latin typeface="Calibri" panose="020F0502020204030204" pitchFamily="34" charset="0"/>
                <a:ea typeface="Calibri" panose="020F0502020204030204" pitchFamily="34" charset="0"/>
                <a:cs typeface="Calibri" panose="020F0502020204030204" pitchFamily="34" charset="0"/>
              </a:rPr>
              <a:t>Questionnaires</a:t>
            </a:r>
            <a:r>
              <a:rPr lang="fr-CH" sz="2000" dirty="0">
                <a:effectLst/>
                <a:latin typeface="Calibri" panose="020F0502020204030204" pitchFamily="34" charset="0"/>
                <a:ea typeface="Calibri" panose="020F0502020204030204" pitchFamily="34" charset="0"/>
                <a:cs typeface="Calibri" panose="020F0502020204030204" pitchFamily="34" charset="0"/>
              </a:rPr>
              <a:t> construits sur la base des entretiens avec les professionnels pour approfondir l’analyse des RS de l’inceste dans le domaine de l’éducation (enseignants du primaire et du secondaire I à Genève et en Valais);  analyse de 660 questionnaires (10% de réponse).</a:t>
            </a:r>
          </a:p>
        </p:txBody>
      </p:sp>
    </p:spTree>
    <p:extLst>
      <p:ext uri="{BB962C8B-B14F-4D97-AF65-F5344CB8AC3E}">
        <p14:creationId xmlns:p14="http://schemas.microsoft.com/office/powerpoint/2010/main" val="137898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A59D0CD-D345-82BE-E215-2EA37FB506C5}"/>
            </a:ext>
          </a:extLst>
        </p:cNvPr>
        <p:cNvGrpSpPr/>
        <p:nvPr/>
      </p:nvGrpSpPr>
      <p:grpSpPr>
        <a:xfrm>
          <a:off x="0" y="0"/>
          <a:ext cx="0" cy="0"/>
          <a:chOff x="0" y="0"/>
          <a:chExt cx="0" cy="0"/>
        </a:xfrm>
      </p:grpSpPr>
      <p:sp>
        <p:nvSpPr>
          <p:cNvPr id="34" name="Rectangle 33">
            <a:extLst>
              <a:ext uri="{FF2B5EF4-FFF2-40B4-BE49-F238E27FC236}">
                <a16:creationId xmlns:a16="http://schemas.microsoft.com/office/drawing/2014/main" id="{1FB7683E-8C87-DFA0-502B-B55237613F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Freeform: Shape 24">
            <a:extLst>
              <a:ext uri="{FF2B5EF4-FFF2-40B4-BE49-F238E27FC236}">
                <a16:creationId xmlns:a16="http://schemas.microsoft.com/office/drawing/2014/main" id="{3EA9C6F7-DF05-7E20-D119-40965FD63F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69EBB7AB-8EEF-06A4-1A68-68211727C9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12D725A5-7C3F-0315-07E5-13104C193B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Shape 30">
            <a:extLst>
              <a:ext uri="{FF2B5EF4-FFF2-40B4-BE49-F238E27FC236}">
                <a16:creationId xmlns:a16="http://schemas.microsoft.com/office/drawing/2014/main" id="{17EEACD5-AF5F-97AC-5952-1B64BFFE9C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Isosceles Triangle 32">
            <a:extLst>
              <a:ext uri="{FF2B5EF4-FFF2-40B4-BE49-F238E27FC236}">
                <a16:creationId xmlns:a16="http://schemas.microsoft.com/office/drawing/2014/main" id="{B431D0D6-428D-3F16-D99A-5443DF6EBA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Isosceles Triangle 34">
            <a:extLst>
              <a:ext uri="{FF2B5EF4-FFF2-40B4-BE49-F238E27FC236}">
                <a16:creationId xmlns:a16="http://schemas.microsoft.com/office/drawing/2014/main" id="{120A098E-2687-DA5C-17DD-9091498E0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ZoneTexte 3">
            <a:extLst>
              <a:ext uri="{FF2B5EF4-FFF2-40B4-BE49-F238E27FC236}">
                <a16:creationId xmlns:a16="http://schemas.microsoft.com/office/drawing/2014/main" id="{8E4A33BE-2D6E-638B-E9F0-82ACC8A4EA9E}"/>
              </a:ext>
            </a:extLst>
          </p:cNvPr>
          <p:cNvSpPr txBox="1"/>
          <p:nvPr/>
        </p:nvSpPr>
        <p:spPr>
          <a:xfrm>
            <a:off x="1479884" y="1690757"/>
            <a:ext cx="8795084" cy="3323987"/>
          </a:xfrm>
          <a:prstGeom prst="rect">
            <a:avLst/>
          </a:prstGeom>
          <a:noFill/>
        </p:spPr>
        <p:txBody>
          <a:bodyPr wrap="square">
            <a:spAutoFit/>
          </a:bodyPr>
          <a:lstStyle/>
          <a:p>
            <a:pPr algn="r"/>
            <a:r>
              <a:rPr lang="fr-CH" sz="4000" dirty="0">
                <a:effectLst/>
                <a:latin typeface="Aharoni" panose="020F0502020204030204" pitchFamily="34" charset="0"/>
                <a:ea typeface="Calibri" panose="020F0502020204030204" pitchFamily="34" charset="0"/>
                <a:cs typeface="Aharoni" panose="020F0502020204030204" pitchFamily="34" charset="0"/>
              </a:rPr>
              <a:t>« On doit réaliser que l’inceste est un crime social qui nous concerne tous. » </a:t>
            </a:r>
            <a:br>
              <a:rPr lang="fr-CH" sz="4000" dirty="0">
                <a:effectLst/>
                <a:latin typeface="Aharoni" panose="020F0502020204030204" pitchFamily="34" charset="0"/>
                <a:ea typeface="Calibri" panose="020F0502020204030204" pitchFamily="34" charset="0"/>
                <a:cs typeface="Aharoni" panose="020F0502020204030204" pitchFamily="34" charset="0"/>
              </a:rPr>
            </a:br>
            <a:r>
              <a:rPr lang="fr-CH" sz="1800" b="1" dirty="0">
                <a:effectLst/>
                <a:latin typeface="Aharoni" panose="020F0502020204030204" pitchFamily="34" charset="0"/>
                <a:ea typeface="Calibri" panose="020F0502020204030204" pitchFamily="34" charset="0"/>
                <a:cs typeface="Aharoni" panose="020F0502020204030204" pitchFamily="34" charset="0"/>
              </a:rPr>
              <a:t> </a:t>
            </a:r>
            <a:br>
              <a:rPr lang="fr-CH" sz="1800" dirty="0">
                <a:effectLst/>
                <a:latin typeface="Aharoni" panose="020F0502020204030204" pitchFamily="34" charset="0"/>
                <a:ea typeface="Calibri" panose="020F0502020204030204" pitchFamily="34" charset="0"/>
                <a:cs typeface="Aharoni" panose="020F0502020204030204" pitchFamily="34" charset="0"/>
              </a:rPr>
            </a:br>
            <a:endParaRPr lang="fr-CH" sz="1800" dirty="0">
              <a:effectLst/>
              <a:latin typeface="Aharoni" panose="020F0502020204030204" pitchFamily="34" charset="0"/>
              <a:ea typeface="Calibri" panose="020F0502020204030204" pitchFamily="34" charset="0"/>
              <a:cs typeface="Aharoni" panose="020F0502020204030204" pitchFamily="34" charset="0"/>
            </a:endParaRPr>
          </a:p>
          <a:p>
            <a:pPr algn="r"/>
            <a:endParaRPr lang="fr-CH" dirty="0">
              <a:latin typeface="Aharoni" panose="020F0502020204030204" pitchFamily="34" charset="0"/>
              <a:ea typeface="Calibri" panose="020F0502020204030204" pitchFamily="34" charset="0"/>
              <a:cs typeface="Aharoni" panose="020F0502020204030204" pitchFamily="34" charset="0"/>
            </a:endParaRPr>
          </a:p>
          <a:p>
            <a:pPr algn="r"/>
            <a:r>
              <a:rPr lang="fr-CH" sz="1800" dirty="0">
                <a:effectLst/>
                <a:latin typeface="Aharoni" panose="020F0502020204030204" pitchFamily="34" charset="0"/>
                <a:ea typeface="Calibri" panose="020F0502020204030204" pitchFamily="34" charset="0"/>
                <a:cs typeface="Aharoni" panose="020F0502020204030204" pitchFamily="34" charset="0"/>
              </a:rPr>
              <a:t>Christine Angot</a:t>
            </a:r>
            <a:br>
              <a:rPr lang="fr-CH" sz="1800" b="1" dirty="0">
                <a:effectLst/>
                <a:latin typeface="Calibri" panose="020F0502020204030204" pitchFamily="34" charset="0"/>
                <a:ea typeface="Calibri" panose="020F0502020204030204" pitchFamily="34" charset="0"/>
                <a:cs typeface="Times New Roman" panose="02020603050405020304" pitchFamily="18" charset="0"/>
              </a:rPr>
            </a:br>
            <a:endParaRPr lang="fr-FR" dirty="0"/>
          </a:p>
        </p:txBody>
      </p:sp>
    </p:spTree>
    <p:extLst>
      <p:ext uri="{BB962C8B-B14F-4D97-AF65-F5344CB8AC3E}">
        <p14:creationId xmlns:p14="http://schemas.microsoft.com/office/powerpoint/2010/main" val="26459025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EF2294E-43B6-A327-ED55-90612C86273F}"/>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Shape 8">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Isosceles Triangle 16">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Image 1" descr="Une image contenant texte, capture d’écran, Police, reçu&#10;&#10;Description générée automatiquement">
            <a:extLst>
              <a:ext uri="{FF2B5EF4-FFF2-40B4-BE49-F238E27FC236}">
                <a16:creationId xmlns:a16="http://schemas.microsoft.com/office/drawing/2014/main" id="{6BD55090-B476-762B-6E75-A8A8BB6F27A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3467" y="1275250"/>
            <a:ext cx="10905066" cy="4307499"/>
          </a:xfrm>
          <a:prstGeom prst="rect">
            <a:avLst/>
          </a:prstGeom>
          <a:ln>
            <a:noFill/>
          </a:ln>
        </p:spPr>
      </p:pic>
      <p:sp>
        <p:nvSpPr>
          <p:cNvPr id="19" name="Isosceles Triangle 18">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954844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D1C7D1-C8CA-480F-C868-52EA0047BA54}"/>
            </a:ext>
          </a:extLst>
        </p:cNvPr>
        <p:cNvGrpSpPr/>
        <p:nvPr/>
      </p:nvGrpSpPr>
      <p:grpSpPr>
        <a:xfrm>
          <a:off x="0" y="0"/>
          <a:ext cx="0" cy="0"/>
          <a:chOff x="0" y="0"/>
          <a:chExt cx="0" cy="0"/>
        </a:xfrm>
      </p:grpSpPr>
      <p:sp>
        <p:nvSpPr>
          <p:cNvPr id="3" name="ZoneTexte 2">
            <a:extLst>
              <a:ext uri="{FF2B5EF4-FFF2-40B4-BE49-F238E27FC236}">
                <a16:creationId xmlns:a16="http://schemas.microsoft.com/office/drawing/2014/main" id="{46D9608E-3604-03DB-37BF-E21FA71F083C}"/>
              </a:ext>
            </a:extLst>
          </p:cNvPr>
          <p:cNvSpPr txBox="1"/>
          <p:nvPr/>
        </p:nvSpPr>
        <p:spPr>
          <a:xfrm>
            <a:off x="988595" y="1173302"/>
            <a:ext cx="10214810" cy="4938275"/>
          </a:xfrm>
          <a:prstGeom prst="rect">
            <a:avLst/>
          </a:prstGeom>
          <a:noFill/>
        </p:spPr>
        <p:txBody>
          <a:bodyPr wrap="square">
            <a:spAutoFit/>
          </a:bodyPr>
          <a:lstStyle/>
          <a:p>
            <a:pPr marL="457200" algn="just">
              <a:lnSpc>
                <a:spcPct val="150000"/>
              </a:lnSpc>
            </a:pPr>
            <a:r>
              <a:rPr lang="fr-CH" sz="2400" u="sng" dirty="0">
                <a:effectLst/>
                <a:latin typeface="Calibri" panose="020F0502020204030204" pitchFamily="34" charset="0"/>
                <a:ea typeface="Calibri" panose="020F0502020204030204" pitchFamily="34" charset="0"/>
                <a:cs typeface="Calibri" panose="020F0502020204030204" pitchFamily="34" charset="0"/>
              </a:rPr>
              <a:t>Analyse</a:t>
            </a:r>
            <a:r>
              <a:rPr lang="fr-CH" sz="2400" dirty="0">
                <a:effectLst/>
                <a:latin typeface="Calibri" panose="020F0502020204030204" pitchFamily="34" charset="0"/>
                <a:ea typeface="Calibri" panose="020F0502020204030204" pitchFamily="34" charset="0"/>
                <a:cs typeface="Calibri" panose="020F0502020204030204" pitchFamily="34" charset="0"/>
              </a:rPr>
              <a:t> : Les </a:t>
            </a:r>
            <a:r>
              <a:rPr lang="fr-CH" sz="2400" dirty="0">
                <a:effectLst/>
                <a:highlight>
                  <a:srgbClr val="FFFF00"/>
                </a:highlight>
                <a:latin typeface="Calibri" panose="020F0502020204030204" pitchFamily="34" charset="0"/>
                <a:ea typeface="Calibri" panose="020F0502020204030204" pitchFamily="34" charset="0"/>
                <a:cs typeface="Calibri" panose="020F0502020204030204" pitchFamily="34" charset="0"/>
              </a:rPr>
              <a:t>entretiens semi-directifs </a:t>
            </a:r>
            <a:r>
              <a:rPr lang="fr-CH" sz="2400" dirty="0">
                <a:effectLst/>
                <a:latin typeface="Calibri" panose="020F0502020204030204" pitchFamily="34" charset="0"/>
                <a:ea typeface="Calibri" panose="020F0502020204030204" pitchFamily="34" charset="0"/>
                <a:cs typeface="Calibri" panose="020F0502020204030204" pitchFamily="34" charset="0"/>
              </a:rPr>
              <a:t>feront l’objet d’une analyse de contenu thématique (Bardin, 2013 ; </a:t>
            </a:r>
            <a:r>
              <a:rPr lang="fr-CH" sz="2400" dirty="0" err="1">
                <a:effectLst/>
                <a:latin typeface="Calibri" panose="020F0502020204030204" pitchFamily="34" charset="0"/>
                <a:ea typeface="Calibri" panose="020F0502020204030204" pitchFamily="34" charset="0"/>
                <a:cs typeface="Calibri" panose="020F0502020204030204" pitchFamily="34" charset="0"/>
              </a:rPr>
              <a:t>Negura</a:t>
            </a:r>
            <a:r>
              <a:rPr lang="fr-CH" sz="2400" dirty="0">
                <a:effectLst/>
                <a:latin typeface="Calibri" panose="020F0502020204030204" pitchFamily="34" charset="0"/>
                <a:ea typeface="Calibri" panose="020F0502020204030204" pitchFamily="34" charset="0"/>
                <a:cs typeface="Calibri" panose="020F0502020204030204" pitchFamily="34" charset="0"/>
              </a:rPr>
              <a:t>, 2006 ; Lejeune, 2019 ; Paillé &amp; Muchielli, 2021) selon la grille d’analyse élaborée lors de l’étude préliminaire. Le logiciel d’analyse MAXQDA sera mobilisé pour assurer une construction thématique systématique des représentations (Moliner et al., 2002 ; Dany, 2016). Les </a:t>
            </a:r>
            <a:r>
              <a:rPr lang="fr-CH" sz="2400" dirty="0">
                <a:effectLst/>
                <a:highlight>
                  <a:srgbClr val="FFFF00"/>
                </a:highlight>
                <a:latin typeface="Calibri" panose="020F0502020204030204" pitchFamily="34" charset="0"/>
                <a:ea typeface="Calibri" panose="020F0502020204030204" pitchFamily="34" charset="0"/>
                <a:cs typeface="Calibri" panose="020F0502020204030204" pitchFamily="34" charset="0"/>
              </a:rPr>
              <a:t>questionnaires</a:t>
            </a:r>
            <a:r>
              <a:rPr lang="fr-CH" sz="2400" dirty="0">
                <a:effectLst/>
                <a:latin typeface="Calibri" panose="020F0502020204030204" pitchFamily="34" charset="0"/>
                <a:ea typeface="Calibri" panose="020F0502020204030204" pitchFamily="34" charset="0"/>
                <a:cs typeface="Calibri" panose="020F0502020204030204" pitchFamily="34" charset="0"/>
              </a:rPr>
              <a:t> feront l’objet d’un traitement quantitatif et qualitatif (questions ouvertes) (Vergès, 2001) à l’aide du logiciel SPSS (</a:t>
            </a:r>
            <a:r>
              <a:rPr lang="fr-CH" sz="2400" dirty="0" err="1">
                <a:effectLst/>
                <a:latin typeface="Calibri" panose="020F0502020204030204" pitchFamily="34" charset="0"/>
                <a:ea typeface="Calibri" panose="020F0502020204030204" pitchFamily="34" charset="0"/>
                <a:cs typeface="Calibri" panose="020F0502020204030204" pitchFamily="34" charset="0"/>
              </a:rPr>
              <a:t>Cadario</a:t>
            </a:r>
            <a:r>
              <a:rPr lang="fr-CH" sz="2400" dirty="0">
                <a:effectLst/>
                <a:latin typeface="Calibri" panose="020F0502020204030204" pitchFamily="34" charset="0"/>
                <a:ea typeface="Calibri" panose="020F0502020204030204" pitchFamily="34" charset="0"/>
                <a:cs typeface="Calibri" panose="020F0502020204030204" pitchFamily="34" charset="0"/>
              </a:rPr>
              <a:t> et al., 2017). </a:t>
            </a:r>
          </a:p>
          <a:p>
            <a:pPr algn="just">
              <a:lnSpc>
                <a:spcPct val="150000"/>
              </a:lnSpc>
            </a:pPr>
            <a:endParaRPr lang="fr-CH" sz="20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466438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CBE677-9BBD-F4A6-17FA-B3A9B0D3D394}"/>
            </a:ext>
          </a:extLst>
        </p:cNvPr>
        <p:cNvGrpSpPr/>
        <p:nvPr/>
      </p:nvGrpSpPr>
      <p:grpSpPr>
        <a:xfrm>
          <a:off x="0" y="0"/>
          <a:ext cx="0" cy="0"/>
          <a:chOff x="0" y="0"/>
          <a:chExt cx="0" cy="0"/>
        </a:xfrm>
      </p:grpSpPr>
      <p:sp>
        <p:nvSpPr>
          <p:cNvPr id="3" name="ZoneTexte 2">
            <a:extLst>
              <a:ext uri="{FF2B5EF4-FFF2-40B4-BE49-F238E27FC236}">
                <a16:creationId xmlns:a16="http://schemas.microsoft.com/office/drawing/2014/main" id="{DB6C7EFB-B3BD-1894-3435-1A9BA8B7D5A0}"/>
              </a:ext>
            </a:extLst>
          </p:cNvPr>
          <p:cNvSpPr txBox="1"/>
          <p:nvPr/>
        </p:nvSpPr>
        <p:spPr>
          <a:xfrm>
            <a:off x="988595" y="1173302"/>
            <a:ext cx="10214810" cy="3922612"/>
          </a:xfrm>
          <a:prstGeom prst="rect">
            <a:avLst/>
          </a:prstGeom>
          <a:noFill/>
        </p:spPr>
        <p:txBody>
          <a:bodyPr wrap="square">
            <a:spAutoFit/>
          </a:bodyPr>
          <a:lstStyle/>
          <a:p>
            <a:pPr algn="just">
              <a:lnSpc>
                <a:spcPct val="150000"/>
              </a:lnSpc>
            </a:pPr>
            <a:r>
              <a:rPr lang="fr-CH" sz="2400" b="1" dirty="0">
                <a:solidFill>
                  <a:srgbClr val="0070C0"/>
                </a:solidFill>
                <a:effectLst/>
                <a:latin typeface="Calibri" panose="020F0502020204030204" pitchFamily="34" charset="0"/>
                <a:ea typeface="Calibri" panose="020F0502020204030204" pitchFamily="34" charset="0"/>
                <a:cs typeface="Calibri" panose="020F0502020204030204" pitchFamily="34" charset="0"/>
              </a:rPr>
              <a:t>Q3. Quelles sont les RS chez les adultes victimes d'inceste dans leur enfance/adolescence et/ou chez des proches de victimes d’inceste ? </a:t>
            </a:r>
          </a:p>
          <a:p>
            <a:pPr algn="just">
              <a:lnSpc>
                <a:spcPct val="150000"/>
              </a:lnSpc>
            </a:pPr>
            <a:endParaRPr lang="fr-CH" sz="2000" b="1" dirty="0">
              <a:solidFill>
                <a:srgbClr val="0070C0"/>
              </a:solidFill>
              <a:effectLst/>
              <a:latin typeface="Calibri" panose="020F0502020204030204" pitchFamily="34" charset="0"/>
              <a:ea typeface="Calibri" panose="020F0502020204030204" pitchFamily="34" charset="0"/>
              <a:cs typeface="Calibri" panose="020F0502020204030204" pitchFamily="34" charset="0"/>
            </a:endParaRPr>
          </a:p>
          <a:p>
            <a:pPr algn="just">
              <a:lnSpc>
                <a:spcPct val="150000"/>
              </a:lnSpc>
            </a:pPr>
            <a:r>
              <a:rPr lang="fr-CH" sz="2000" u="sng" dirty="0">
                <a:effectLst/>
                <a:latin typeface="Calibri" panose="020F0502020204030204" pitchFamily="34" charset="0"/>
                <a:ea typeface="Calibri" panose="020F0502020204030204" pitchFamily="34" charset="0"/>
                <a:cs typeface="Calibri" panose="020F0502020204030204" pitchFamily="34" charset="0"/>
              </a:rPr>
              <a:t>Hypothèse</a:t>
            </a:r>
            <a:r>
              <a:rPr lang="fr-CH" sz="2000" dirty="0">
                <a:effectLst/>
                <a:latin typeface="Calibri" panose="020F0502020204030204" pitchFamily="34" charset="0"/>
                <a:ea typeface="Calibri" panose="020F0502020204030204" pitchFamily="34" charset="0"/>
                <a:cs typeface="Calibri" panose="020F0502020204030204" pitchFamily="34" charset="0"/>
              </a:rPr>
              <a:t> : les RS de l’inceste sont davantage factuelles que morales parce que les personnes victimes et/ou les proches de victimes ont été amenés à un moment ou un autre à s’informer, à chercher à comprendre, à sensibiliser (exemples de Sarah Marcuse </a:t>
            </a:r>
            <a:r>
              <a:rPr lang="fr-FR" sz="2000" u="sng" dirty="0">
                <a:solidFill>
                  <a:srgbClr val="0563C1"/>
                </a:solidFill>
                <a:latin typeface="Calibri" panose="020F0502020204030204" pitchFamily="34" charset="0"/>
                <a:ea typeface="Calibri" panose="020F0502020204030204" pitchFamily="34" charset="0"/>
                <a:cs typeface="Calibri" panose="020F0502020204030204" pitchFamily="34" charset="0"/>
                <a:hlinkClick r:id="rId2"/>
              </a:rPr>
              <a:t>https://holyshit-show.ch/</a:t>
            </a:r>
            <a:endParaRPr lang="fr-CH" sz="2000" dirty="0">
              <a:latin typeface="Calibri" panose="020F0502020204030204" pitchFamily="34" charset="0"/>
              <a:ea typeface="Calibri" panose="020F0502020204030204" pitchFamily="34" charset="0"/>
              <a:cs typeface="Calibri" panose="020F0502020204030204" pitchFamily="34" charset="0"/>
            </a:endParaRPr>
          </a:p>
          <a:p>
            <a:pPr algn="just">
              <a:lnSpc>
                <a:spcPct val="150000"/>
              </a:lnSpc>
            </a:pPr>
            <a:r>
              <a:rPr lang="fr-CH" sz="2000" dirty="0">
                <a:effectLst/>
                <a:latin typeface="Calibri" panose="020F0502020204030204" pitchFamily="34" charset="0"/>
                <a:ea typeface="Calibri" panose="020F0502020204030204" pitchFamily="34" charset="0"/>
                <a:cs typeface="Calibri" panose="020F0502020204030204" pitchFamily="34" charset="0"/>
              </a:rPr>
              <a:t>en Suisse et Norma en France </a:t>
            </a:r>
            <a:r>
              <a:rPr lang="fr-FR" sz="2000" u="sng" dirty="0">
                <a:solidFill>
                  <a:srgbClr val="0563C1"/>
                </a:solidFill>
                <a:latin typeface="Calibri" panose="020F0502020204030204" pitchFamily="34" charset="0"/>
                <a:ea typeface="Calibri" panose="020F0502020204030204" pitchFamily="34" charset="0"/>
                <a:cs typeface="Calibri" panose="020F0502020204030204" pitchFamily="34" charset="0"/>
                <a:hlinkClick r:id="rId3"/>
              </a:rPr>
              <a:t>https://norma-le.com/</a:t>
            </a:r>
            <a:r>
              <a:rPr lang="fr-CH" sz="2000" dirty="0">
                <a:effectLst/>
                <a:latin typeface="Calibri" panose="020F0502020204030204" pitchFamily="34" charset="0"/>
                <a:ea typeface="Calibri" panose="020F0502020204030204" pitchFamily="34" charset="0"/>
                <a:cs typeface="Calibri" panose="020F0502020204030204" pitchFamily="34" charset="0"/>
              </a:rPr>
              <a:t>). </a:t>
            </a:r>
            <a:r>
              <a:rPr lang="fr-CH" sz="2000" strike="sngStrike" dirty="0">
                <a:effectLst/>
                <a:latin typeface="Calibri" panose="020F0502020204030204" pitchFamily="34" charset="0"/>
                <a:ea typeface="Calibri" panose="020F0502020204030204" pitchFamily="34" charset="0"/>
                <a:cs typeface="Calibri" panose="020F0502020204030204" pitchFamily="34" charset="0"/>
              </a:rPr>
              <a:t> </a:t>
            </a:r>
          </a:p>
          <a:p>
            <a:pPr algn="just">
              <a:lnSpc>
                <a:spcPct val="150000"/>
              </a:lnSpc>
            </a:pPr>
            <a:endParaRPr lang="fr-CH" sz="20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368134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7D9B72-D192-8996-CC84-FA8C3978AB61}"/>
            </a:ext>
          </a:extLst>
        </p:cNvPr>
        <p:cNvGrpSpPr/>
        <p:nvPr/>
      </p:nvGrpSpPr>
      <p:grpSpPr>
        <a:xfrm>
          <a:off x="0" y="0"/>
          <a:ext cx="0" cy="0"/>
          <a:chOff x="0" y="0"/>
          <a:chExt cx="0" cy="0"/>
        </a:xfrm>
      </p:grpSpPr>
      <p:sp>
        <p:nvSpPr>
          <p:cNvPr id="3" name="ZoneTexte 2">
            <a:extLst>
              <a:ext uri="{FF2B5EF4-FFF2-40B4-BE49-F238E27FC236}">
                <a16:creationId xmlns:a16="http://schemas.microsoft.com/office/drawing/2014/main" id="{E2171B3C-00EB-C989-C5A7-271065113CAD}"/>
              </a:ext>
            </a:extLst>
          </p:cNvPr>
          <p:cNvSpPr txBox="1"/>
          <p:nvPr/>
        </p:nvSpPr>
        <p:spPr>
          <a:xfrm>
            <a:off x="784058" y="114524"/>
            <a:ext cx="10214810" cy="6923434"/>
          </a:xfrm>
          <a:prstGeom prst="rect">
            <a:avLst/>
          </a:prstGeom>
          <a:noFill/>
        </p:spPr>
        <p:txBody>
          <a:bodyPr wrap="square">
            <a:spAutoFit/>
          </a:bodyPr>
          <a:lstStyle/>
          <a:p>
            <a:pPr algn="just">
              <a:lnSpc>
                <a:spcPct val="150000"/>
              </a:lnSpc>
            </a:pPr>
            <a:r>
              <a:rPr lang="fr-CH" sz="2400" b="1" dirty="0">
                <a:solidFill>
                  <a:srgbClr val="0070C0"/>
                </a:solidFill>
                <a:effectLst/>
                <a:latin typeface="Calibri" panose="020F0502020204030204" pitchFamily="34" charset="0"/>
                <a:ea typeface="Calibri" panose="020F0502020204030204" pitchFamily="34" charset="0"/>
                <a:cs typeface="Calibri" panose="020F0502020204030204" pitchFamily="34" charset="0"/>
              </a:rPr>
              <a:t>Étude 3 : RS des adultes victimes d'inceste dans leur enfance/adolescence et/ou des proches de victimes d’inceste </a:t>
            </a:r>
          </a:p>
          <a:p>
            <a:pPr algn="just">
              <a:lnSpc>
                <a:spcPct val="150000"/>
              </a:lnSpc>
            </a:pPr>
            <a:endParaRPr lang="fr-CH" sz="500" b="1" u="sng" dirty="0">
              <a:solidFill>
                <a:srgbClr val="0070C0"/>
              </a:solidFill>
              <a:latin typeface="Calibri" panose="020F0502020204030204" pitchFamily="34" charset="0"/>
              <a:ea typeface="Calibri" panose="020F0502020204030204" pitchFamily="34" charset="0"/>
              <a:cs typeface="Calibri" panose="020F0502020204030204" pitchFamily="34" charset="0"/>
            </a:endParaRPr>
          </a:p>
          <a:p>
            <a:pPr algn="just">
              <a:lnSpc>
                <a:spcPct val="150000"/>
              </a:lnSpc>
            </a:pPr>
            <a:r>
              <a:rPr lang="fr-CH" sz="2000" b="1" u="sng" dirty="0">
                <a:effectLst/>
                <a:latin typeface="Calibri" panose="020F0502020204030204" pitchFamily="34" charset="0"/>
                <a:ea typeface="Calibri" panose="020F0502020204030204" pitchFamily="34" charset="0"/>
                <a:cs typeface="Calibri" panose="020F0502020204030204" pitchFamily="34" charset="0"/>
              </a:rPr>
              <a:t>Données</a:t>
            </a:r>
            <a:r>
              <a:rPr lang="fr-CH" sz="2000" dirty="0">
                <a:effectLst/>
                <a:latin typeface="Calibri" panose="020F0502020204030204" pitchFamily="34" charset="0"/>
                <a:ea typeface="Calibri" panose="020F0502020204030204" pitchFamily="34" charset="0"/>
                <a:cs typeface="Calibri" panose="020F0502020204030204" pitchFamily="34" charset="0"/>
              </a:rPr>
              <a:t> : 20 </a:t>
            </a:r>
            <a:r>
              <a:rPr lang="fr-CH" sz="2000" dirty="0">
                <a:effectLst/>
                <a:highlight>
                  <a:srgbClr val="FFFF00"/>
                </a:highlight>
                <a:latin typeface="Calibri" panose="020F0502020204030204" pitchFamily="34" charset="0"/>
                <a:ea typeface="Calibri" panose="020F0502020204030204" pitchFamily="34" charset="0"/>
                <a:cs typeface="Calibri" panose="020F0502020204030204" pitchFamily="34" charset="0"/>
              </a:rPr>
              <a:t>entretiens </a:t>
            </a:r>
            <a:r>
              <a:rPr lang="fr-CH" sz="2000" dirty="0" err="1">
                <a:effectLst/>
                <a:highlight>
                  <a:srgbClr val="FFFF00"/>
                </a:highlight>
                <a:latin typeface="Calibri" panose="020F0502020204030204" pitchFamily="34" charset="0"/>
                <a:ea typeface="Calibri" panose="020F0502020204030204" pitchFamily="34" charset="0"/>
                <a:cs typeface="Calibri" panose="020F0502020204030204" pitchFamily="34" charset="0"/>
              </a:rPr>
              <a:t>narrativo-explicitatifs</a:t>
            </a:r>
            <a:r>
              <a:rPr lang="fr-CH" sz="2000" dirty="0">
                <a:effectLst/>
                <a:latin typeface="Calibri" panose="020F0502020204030204" pitchFamily="34" charset="0"/>
                <a:ea typeface="Calibri" panose="020F0502020204030204" pitchFamily="34" charset="0"/>
                <a:cs typeface="Calibri" panose="020F0502020204030204" pitchFamily="34" charset="0"/>
              </a:rPr>
              <a:t>. La grille d’entretien ad hoc sera élaborée au début du projet, dans laquelle seront insérées certaines des thématiques de la grille à l’appui des entretiens avec les professionnels. Les adultes victimes d’inceste dans leur enfance/adolescence et/ou les proches de victimes seront recrutés avec des appels à témoignages via : les réseaux sociaux ; les centres LAVI ; les réseaux professionnels ; les associations (ESPAS ; Victime, pas seule ! ; </a:t>
            </a:r>
            <a:r>
              <a:rPr lang="fr-CH" sz="2000" dirty="0" err="1">
                <a:effectLst/>
                <a:latin typeface="Calibri" panose="020F0502020204030204" pitchFamily="34" charset="0"/>
                <a:ea typeface="Calibri" panose="020F0502020204030204" pitchFamily="34" charset="0"/>
                <a:cs typeface="Calibri" panose="020F0502020204030204" pitchFamily="34" charset="0"/>
              </a:rPr>
              <a:t>LagopAid</a:t>
            </a:r>
            <a:r>
              <a:rPr lang="fr-CH" sz="2000" dirty="0">
                <a:effectLst/>
                <a:latin typeface="Calibri" panose="020F0502020204030204" pitchFamily="34" charset="0"/>
                <a:ea typeface="Calibri" panose="020F0502020204030204" pitchFamily="34" charset="0"/>
                <a:cs typeface="Calibri" panose="020F0502020204030204" pitchFamily="34" charset="0"/>
              </a:rPr>
              <a:t> ; Association 1,2,3...Soleil ; </a:t>
            </a:r>
            <a:r>
              <a:rPr lang="fr-CH" sz="2000" dirty="0" err="1">
                <a:effectLst/>
                <a:latin typeface="Calibri" panose="020F0502020204030204" pitchFamily="34" charset="0"/>
                <a:ea typeface="Calibri" panose="020F0502020204030204" pitchFamily="34" charset="0"/>
                <a:cs typeface="Calibri" panose="020F0502020204030204" pitchFamily="34" charset="0"/>
              </a:rPr>
              <a:t>Patouch</a:t>
            </a:r>
            <a:r>
              <a:rPr lang="fr-CH" sz="2000" dirty="0">
                <a:effectLst/>
                <a:latin typeface="Calibri" panose="020F0502020204030204" pitchFamily="34" charset="0"/>
                <a:ea typeface="Calibri" panose="020F0502020204030204" pitchFamily="34" charset="0"/>
                <a:cs typeface="Calibri" panose="020F0502020204030204" pitchFamily="34" charset="0"/>
              </a:rPr>
              <a:t> ; Viol Secours)</a:t>
            </a:r>
          </a:p>
          <a:p>
            <a:pPr algn="just">
              <a:lnSpc>
                <a:spcPct val="150000"/>
              </a:lnSpc>
            </a:pPr>
            <a:endParaRPr lang="fr-CH" sz="500" dirty="0">
              <a:effectLst/>
              <a:latin typeface="Calibri" panose="020F0502020204030204" pitchFamily="34" charset="0"/>
              <a:ea typeface="Calibri" panose="020F0502020204030204" pitchFamily="34" charset="0"/>
              <a:cs typeface="Calibri" panose="020F0502020204030204" pitchFamily="34" charset="0"/>
            </a:endParaRPr>
          </a:p>
          <a:p>
            <a:pPr algn="just">
              <a:lnSpc>
                <a:spcPct val="150000"/>
              </a:lnSpc>
            </a:pPr>
            <a:r>
              <a:rPr lang="fr-CH" sz="2000" b="1" u="sng" dirty="0">
                <a:effectLst/>
                <a:latin typeface="Calibri" panose="020F0502020204030204" pitchFamily="34" charset="0"/>
                <a:ea typeface="Calibri" panose="020F0502020204030204" pitchFamily="34" charset="0"/>
                <a:cs typeface="Calibri" panose="020F0502020204030204" pitchFamily="34" charset="0"/>
              </a:rPr>
              <a:t>Analyse</a:t>
            </a:r>
            <a:r>
              <a:rPr lang="fr-CH" sz="2000" dirty="0">
                <a:effectLst/>
                <a:latin typeface="Calibri" panose="020F0502020204030204" pitchFamily="34" charset="0"/>
                <a:ea typeface="Calibri" panose="020F0502020204030204" pitchFamily="34" charset="0"/>
                <a:cs typeface="Calibri" panose="020F0502020204030204" pitchFamily="34" charset="0"/>
              </a:rPr>
              <a:t> : Les analyses seront similaires à celles des entretiens semi-directifs (</a:t>
            </a:r>
            <a:r>
              <a:rPr lang="fr-CH" sz="2000" dirty="0">
                <a:effectLst/>
                <a:highlight>
                  <a:srgbClr val="FFFF00"/>
                </a:highlight>
                <a:latin typeface="Calibri" panose="020F0502020204030204" pitchFamily="34" charset="0"/>
                <a:ea typeface="Calibri" panose="020F0502020204030204" pitchFamily="34" charset="0"/>
                <a:cs typeface="Calibri" panose="020F0502020204030204" pitchFamily="34" charset="0"/>
              </a:rPr>
              <a:t>analyse de contenu thématique</a:t>
            </a:r>
            <a:r>
              <a:rPr lang="fr-CH" sz="2000" dirty="0">
                <a:effectLst/>
                <a:latin typeface="Calibri" panose="020F0502020204030204" pitchFamily="34" charset="0"/>
                <a:ea typeface="Calibri" panose="020F0502020204030204" pitchFamily="34" charset="0"/>
                <a:cs typeface="Calibri" panose="020F0502020204030204" pitchFamily="34" charset="0"/>
              </a:rPr>
              <a:t>) et les résultats seront croisés avec ceux des professionnels afin de dégager les spécificités des RS de l’inceste en lien avec le vécu du phénomène. Pour ces analyses, les œuvres littéraires sur l’inceste seront mobilisées (Chauveau, 2016 ; Angot, 1999 ; Kouchner, 2021 ; </a:t>
            </a:r>
            <a:r>
              <a:rPr lang="fr-CH" sz="2000" dirty="0" err="1">
                <a:effectLst/>
                <a:latin typeface="Calibri" panose="020F0502020204030204" pitchFamily="34" charset="0"/>
                <a:ea typeface="Calibri" panose="020F0502020204030204" pitchFamily="34" charset="0"/>
                <a:cs typeface="Calibri" panose="020F0502020204030204" pitchFamily="34" charset="0"/>
              </a:rPr>
              <a:t>Briguet</a:t>
            </a:r>
            <a:r>
              <a:rPr lang="fr-CH" sz="2000" dirty="0">
                <a:effectLst/>
                <a:latin typeface="Calibri" panose="020F0502020204030204" pitchFamily="34" charset="0"/>
                <a:ea typeface="Calibri" panose="020F0502020204030204" pitchFamily="34" charset="0"/>
                <a:cs typeface="Calibri" panose="020F0502020204030204" pitchFamily="34" charset="0"/>
              </a:rPr>
              <a:t> &amp; </a:t>
            </a:r>
            <a:r>
              <a:rPr lang="fr-CH" sz="2000" dirty="0" err="1">
                <a:effectLst/>
                <a:latin typeface="Calibri" panose="020F0502020204030204" pitchFamily="34" charset="0"/>
                <a:ea typeface="Calibri" panose="020F0502020204030204" pitchFamily="34" charset="0"/>
                <a:cs typeface="Calibri" panose="020F0502020204030204" pitchFamily="34" charset="0"/>
              </a:rPr>
              <a:t>Riand</a:t>
            </a:r>
            <a:r>
              <a:rPr lang="fr-CH" sz="2000" dirty="0">
                <a:effectLst/>
                <a:latin typeface="Calibri" panose="020F0502020204030204" pitchFamily="34" charset="0"/>
                <a:ea typeface="Calibri" panose="020F0502020204030204" pitchFamily="34" charset="0"/>
                <a:cs typeface="Calibri" panose="020F0502020204030204" pitchFamily="34" charset="0"/>
              </a:rPr>
              <a:t>, 2023 ; </a:t>
            </a:r>
            <a:r>
              <a:rPr lang="fr-CH" sz="2000" dirty="0" err="1">
                <a:effectLst/>
                <a:latin typeface="Calibri" panose="020F0502020204030204" pitchFamily="34" charset="0"/>
                <a:ea typeface="Calibri" panose="020F0502020204030204" pitchFamily="34" charset="0"/>
                <a:cs typeface="Calibri" panose="020F0502020204030204" pitchFamily="34" charset="0"/>
              </a:rPr>
              <a:t>Sinno</a:t>
            </a:r>
            <a:r>
              <a:rPr lang="fr-CH" sz="2000" dirty="0">
                <a:effectLst/>
                <a:latin typeface="Calibri" panose="020F0502020204030204" pitchFamily="34" charset="0"/>
                <a:ea typeface="Calibri" panose="020F0502020204030204" pitchFamily="34" charset="0"/>
                <a:cs typeface="Calibri" panose="020F0502020204030204" pitchFamily="34" charset="0"/>
              </a:rPr>
              <a:t>, 2023 ; </a:t>
            </a:r>
            <a:r>
              <a:rPr lang="fr-CH" sz="2000" dirty="0" err="1">
                <a:effectLst/>
                <a:latin typeface="Calibri" panose="020F0502020204030204" pitchFamily="34" charset="0"/>
                <a:ea typeface="Calibri" panose="020F0502020204030204" pitchFamily="34" charset="0"/>
                <a:cs typeface="Calibri" panose="020F0502020204030204" pitchFamily="34" charset="0"/>
              </a:rPr>
              <a:t>Novat</a:t>
            </a:r>
            <a:r>
              <a:rPr lang="fr-CH" sz="2000" dirty="0">
                <a:effectLst/>
                <a:latin typeface="Calibri" panose="020F0502020204030204" pitchFamily="34" charset="0"/>
                <a:ea typeface="Calibri" panose="020F0502020204030204" pitchFamily="34" charset="0"/>
                <a:cs typeface="Calibri" panose="020F0502020204030204" pitchFamily="34" charset="0"/>
              </a:rPr>
              <a:t>, 2024; </a:t>
            </a:r>
            <a:r>
              <a:rPr lang="fr-CH" sz="2000" dirty="0" err="1">
                <a:effectLst/>
                <a:latin typeface="Calibri" panose="020F0502020204030204" pitchFamily="34" charset="0"/>
                <a:ea typeface="Calibri" panose="020F0502020204030204" pitchFamily="34" charset="0"/>
                <a:cs typeface="Calibri" panose="020F0502020204030204" pitchFamily="34" charset="0"/>
              </a:rPr>
              <a:t>Cée</a:t>
            </a:r>
            <a:r>
              <a:rPr lang="fr-CH" sz="2000" dirty="0">
                <a:effectLst/>
                <a:latin typeface="Calibri" panose="020F0502020204030204" pitchFamily="34" charset="0"/>
                <a:ea typeface="Calibri" panose="020F0502020204030204" pitchFamily="34" charset="0"/>
                <a:cs typeface="Calibri" panose="020F0502020204030204" pitchFamily="34" charset="0"/>
              </a:rPr>
              <a:t>, 2025). </a:t>
            </a:r>
          </a:p>
          <a:p>
            <a:pPr algn="just">
              <a:lnSpc>
                <a:spcPct val="150000"/>
              </a:lnSpc>
            </a:pPr>
            <a:endParaRPr lang="fr-CH" sz="20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056429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02593F-A15D-25DD-6439-ECA16587A050}"/>
            </a:ext>
          </a:extLst>
        </p:cNvPr>
        <p:cNvGrpSpPr/>
        <p:nvPr/>
      </p:nvGrpSpPr>
      <p:grpSpPr>
        <a:xfrm>
          <a:off x="0" y="0"/>
          <a:ext cx="0" cy="0"/>
          <a:chOff x="0" y="0"/>
          <a:chExt cx="0" cy="0"/>
        </a:xfrm>
      </p:grpSpPr>
      <p:sp>
        <p:nvSpPr>
          <p:cNvPr id="3" name="ZoneTexte 2">
            <a:extLst>
              <a:ext uri="{FF2B5EF4-FFF2-40B4-BE49-F238E27FC236}">
                <a16:creationId xmlns:a16="http://schemas.microsoft.com/office/drawing/2014/main" id="{5CBF2CC1-C257-12A4-B9FE-5E2F69909444}"/>
              </a:ext>
            </a:extLst>
          </p:cNvPr>
          <p:cNvSpPr txBox="1"/>
          <p:nvPr/>
        </p:nvSpPr>
        <p:spPr>
          <a:xfrm>
            <a:off x="988595" y="1173302"/>
            <a:ext cx="10214810" cy="5353773"/>
          </a:xfrm>
          <a:prstGeom prst="rect">
            <a:avLst/>
          </a:prstGeom>
          <a:noFill/>
        </p:spPr>
        <p:txBody>
          <a:bodyPr wrap="square">
            <a:spAutoFit/>
          </a:bodyPr>
          <a:lstStyle/>
          <a:p>
            <a:pPr algn="just">
              <a:lnSpc>
                <a:spcPct val="150000"/>
              </a:lnSpc>
            </a:pPr>
            <a:r>
              <a:rPr lang="fr-CH" sz="2400" b="1" dirty="0">
                <a:solidFill>
                  <a:srgbClr val="0070C0"/>
                </a:solidFill>
                <a:effectLst/>
                <a:latin typeface="Calibri" panose="020F0502020204030204" pitchFamily="34" charset="0"/>
                <a:ea typeface="Calibri" panose="020F0502020204030204" pitchFamily="34" charset="0"/>
                <a:cs typeface="Calibri" panose="020F0502020204030204" pitchFamily="34" charset="0"/>
              </a:rPr>
              <a:t>Q4. Dans quelle mesure le croisement des RS des professionnels et celles de victimes et/ou de proches peut-il être vecteur de transformation des pratiques professionnelles d’une part, et des trajectoires biographiques d’autre part ?</a:t>
            </a:r>
          </a:p>
          <a:p>
            <a:pPr algn="just">
              <a:lnSpc>
                <a:spcPct val="150000"/>
              </a:lnSpc>
            </a:pPr>
            <a:endParaRPr lang="fr-CH" sz="1800" i="1" u="sng"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pPr>
            <a:r>
              <a:rPr lang="fr-CH" sz="2000" b="1" u="sng" dirty="0">
                <a:effectLst/>
                <a:latin typeface="Calibri" panose="020F0502020204030204" pitchFamily="34" charset="0"/>
                <a:ea typeface="Calibri" panose="020F0502020204030204" pitchFamily="34" charset="0"/>
                <a:cs typeface="Calibri" panose="020F0502020204030204" pitchFamily="34" charset="0"/>
              </a:rPr>
              <a:t>Hypothèse</a:t>
            </a:r>
            <a:r>
              <a:rPr lang="fr-CH" sz="2000" dirty="0">
                <a:effectLst/>
                <a:latin typeface="Calibri" panose="020F0502020204030204" pitchFamily="34" charset="0"/>
                <a:ea typeface="Calibri" panose="020F0502020204030204" pitchFamily="34" charset="0"/>
                <a:cs typeface="Calibri" panose="020F0502020204030204" pitchFamily="34" charset="0"/>
              </a:rPr>
              <a:t> : Les échanges croisés sur les RS contribuent au développement de la réflexivité des professionnels. Leurs compétences sont mises à contribution pour identifier et modifier les RS de l’inceste orientées vers le tabou, la mise en doute de la parole des victimes, le profil pathologique des agresseurs etc. Les échanges sont source d’émancipation pour les victimes. Leur parole minoritaire devient une source de savoir qui informe de nouvelles pratiques d’intervention. </a:t>
            </a:r>
          </a:p>
          <a:p>
            <a:pPr algn="just">
              <a:lnSpc>
                <a:spcPct val="150000"/>
              </a:lnSpc>
            </a:pPr>
            <a:endParaRPr lang="fr-CH" sz="20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895435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EF7D49-4A05-CEAA-F5D6-E2E165C9BBBA}"/>
            </a:ext>
          </a:extLst>
        </p:cNvPr>
        <p:cNvGrpSpPr/>
        <p:nvPr/>
      </p:nvGrpSpPr>
      <p:grpSpPr>
        <a:xfrm>
          <a:off x="0" y="0"/>
          <a:ext cx="0" cy="0"/>
          <a:chOff x="0" y="0"/>
          <a:chExt cx="0" cy="0"/>
        </a:xfrm>
      </p:grpSpPr>
      <p:sp>
        <p:nvSpPr>
          <p:cNvPr id="3" name="ZoneTexte 2">
            <a:extLst>
              <a:ext uri="{FF2B5EF4-FFF2-40B4-BE49-F238E27FC236}">
                <a16:creationId xmlns:a16="http://schemas.microsoft.com/office/drawing/2014/main" id="{10D8AB64-2A75-C4A8-6CD8-5879380EE1B8}"/>
              </a:ext>
            </a:extLst>
          </p:cNvPr>
          <p:cNvSpPr txBox="1"/>
          <p:nvPr/>
        </p:nvSpPr>
        <p:spPr>
          <a:xfrm>
            <a:off x="459205" y="836417"/>
            <a:ext cx="10393279" cy="5399940"/>
          </a:xfrm>
          <a:prstGeom prst="rect">
            <a:avLst/>
          </a:prstGeom>
          <a:noFill/>
        </p:spPr>
        <p:txBody>
          <a:bodyPr wrap="square">
            <a:spAutoFit/>
          </a:bodyPr>
          <a:lstStyle/>
          <a:p>
            <a:pPr marL="457200" algn="just">
              <a:lnSpc>
                <a:spcPct val="150000"/>
              </a:lnSpc>
            </a:pPr>
            <a:r>
              <a:rPr lang="fr-CH" sz="2400" b="1" dirty="0">
                <a:solidFill>
                  <a:srgbClr val="0070C0"/>
                </a:solidFill>
                <a:effectLst/>
                <a:latin typeface="Calibri" panose="020F0502020204030204" pitchFamily="34" charset="0"/>
                <a:ea typeface="Calibri" panose="020F0502020204030204" pitchFamily="34" charset="0"/>
                <a:cs typeface="Calibri" panose="020F0502020204030204" pitchFamily="34" charset="0"/>
              </a:rPr>
              <a:t>Étude 4 : Croisement des RS professionnels/RS adultes victime et/ou proches de victimes</a:t>
            </a:r>
          </a:p>
          <a:p>
            <a:pPr marL="457200" algn="just">
              <a:lnSpc>
                <a:spcPct val="150000"/>
              </a:lnSpc>
            </a:pPr>
            <a:endParaRPr lang="fr-CH" sz="2400" b="1" dirty="0">
              <a:solidFill>
                <a:srgbClr val="0070C0"/>
              </a:solidFill>
              <a:effectLst/>
              <a:latin typeface="Calibri" panose="020F0502020204030204" pitchFamily="34" charset="0"/>
              <a:ea typeface="Calibri" panose="020F0502020204030204" pitchFamily="34" charset="0"/>
              <a:cs typeface="Calibri" panose="020F0502020204030204" pitchFamily="34" charset="0"/>
            </a:endParaRPr>
          </a:p>
          <a:p>
            <a:pPr marL="457200" algn="just">
              <a:lnSpc>
                <a:spcPct val="150000"/>
              </a:lnSpc>
            </a:pPr>
            <a:r>
              <a:rPr lang="fr-CH" sz="2000" b="1" u="sng" dirty="0">
                <a:effectLst/>
                <a:latin typeface="Calibri" panose="020F0502020204030204" pitchFamily="34" charset="0"/>
                <a:ea typeface="Calibri" panose="020F0502020204030204" pitchFamily="34" charset="0"/>
                <a:cs typeface="Calibri" panose="020F0502020204030204" pitchFamily="34" charset="0"/>
              </a:rPr>
              <a:t>Données</a:t>
            </a:r>
            <a:r>
              <a:rPr lang="fr-CH" sz="2000" dirty="0">
                <a:effectLst/>
                <a:latin typeface="Calibri" panose="020F0502020204030204" pitchFamily="34" charset="0"/>
                <a:ea typeface="Calibri" panose="020F0502020204030204" pitchFamily="34" charset="0"/>
                <a:cs typeface="Calibri" panose="020F0502020204030204" pitchFamily="34" charset="0"/>
              </a:rPr>
              <a:t> : 5 </a:t>
            </a:r>
            <a:r>
              <a:rPr lang="fr-CH" sz="2000" dirty="0">
                <a:effectLst/>
                <a:highlight>
                  <a:srgbClr val="FFFF00"/>
                </a:highlight>
                <a:latin typeface="Calibri" panose="020F0502020204030204" pitchFamily="34" charset="0"/>
                <a:ea typeface="Calibri" panose="020F0502020204030204" pitchFamily="34" charset="0"/>
                <a:cs typeface="Calibri" panose="020F0502020204030204" pitchFamily="34" charset="0"/>
              </a:rPr>
              <a:t>Focus Groups </a:t>
            </a:r>
            <a:r>
              <a:rPr lang="fr-CH" sz="2000" dirty="0">
                <a:effectLst/>
                <a:latin typeface="Calibri" panose="020F0502020204030204" pitchFamily="34" charset="0"/>
                <a:ea typeface="Calibri" panose="020F0502020204030204" pitchFamily="34" charset="0"/>
                <a:cs typeface="Calibri" panose="020F0502020204030204" pitchFamily="34" charset="0"/>
              </a:rPr>
              <a:t>réalisés dans une perspective de </a:t>
            </a:r>
            <a:r>
              <a:rPr lang="fr-CH" sz="2000" dirty="0" err="1">
                <a:effectLst/>
                <a:latin typeface="Calibri" panose="020F0502020204030204" pitchFamily="34" charset="0"/>
                <a:ea typeface="Calibri" panose="020F0502020204030204" pitchFamily="34" charset="0"/>
                <a:cs typeface="Calibri" panose="020F0502020204030204" pitchFamily="34" charset="0"/>
              </a:rPr>
              <a:t>co</a:t>
            </a:r>
            <a:r>
              <a:rPr lang="fr-CH" sz="2000" dirty="0">
                <a:effectLst/>
                <a:latin typeface="Calibri" panose="020F0502020204030204" pitchFamily="34" charset="0"/>
                <a:ea typeface="Calibri" panose="020F0502020204030204" pitchFamily="34" charset="0"/>
                <a:cs typeface="Calibri" panose="020F0502020204030204" pitchFamily="34" charset="0"/>
              </a:rPr>
              <a:t>-formation (</a:t>
            </a:r>
            <a:r>
              <a:rPr lang="fr-CH" sz="2000" dirty="0" err="1">
                <a:effectLst/>
                <a:latin typeface="Calibri" panose="020F0502020204030204" pitchFamily="34" charset="0"/>
                <a:ea typeface="Calibri" panose="020F0502020204030204" pitchFamily="34" charset="0"/>
                <a:cs typeface="Calibri" panose="020F0502020204030204" pitchFamily="34" charset="0"/>
              </a:rPr>
              <a:t>Godrie</a:t>
            </a:r>
            <a:r>
              <a:rPr lang="fr-CH" sz="2000" dirty="0">
                <a:effectLst/>
                <a:latin typeface="Calibri" panose="020F0502020204030204" pitchFamily="34" charset="0"/>
                <a:ea typeface="Calibri" panose="020F0502020204030204" pitchFamily="34" charset="0"/>
                <a:cs typeface="Calibri" panose="020F0502020204030204" pitchFamily="34" charset="0"/>
              </a:rPr>
              <a:t> et. al., soumis) avec 10 à 12 personnes (professionnels et adultes victimes et/ou proches de victimes) pour restituer et discuter les connaissances produites au cours de la recherche (Jodelet, 2008). L’objectif est de croiser les RS et de </a:t>
            </a:r>
            <a:r>
              <a:rPr lang="fr-CH" sz="2000" dirty="0" err="1">
                <a:effectLst/>
                <a:latin typeface="Calibri" panose="020F0502020204030204" pitchFamily="34" charset="0"/>
                <a:ea typeface="Calibri" panose="020F0502020204030204" pitchFamily="34" charset="0"/>
                <a:cs typeface="Calibri" panose="020F0502020204030204" pitchFamily="34" charset="0"/>
              </a:rPr>
              <a:t>co-construire</a:t>
            </a:r>
            <a:r>
              <a:rPr lang="fr-CH" sz="2000" dirty="0">
                <a:effectLst/>
                <a:latin typeface="Calibri" panose="020F0502020204030204" pitchFamily="34" charset="0"/>
                <a:ea typeface="Calibri" panose="020F0502020204030204" pitchFamily="34" charset="0"/>
                <a:cs typeface="Calibri" panose="020F0502020204030204" pitchFamily="34" charset="0"/>
              </a:rPr>
              <a:t> des pratiques de sensibilisation, allant de la prise de parole aux actions éducatives, en passant par la mise sur pied d’espaces de </a:t>
            </a:r>
            <a:r>
              <a:rPr lang="fr-CH" sz="2000" dirty="0" err="1">
                <a:effectLst/>
                <a:latin typeface="Calibri" panose="020F0502020204030204" pitchFamily="34" charset="0"/>
                <a:ea typeface="Calibri" panose="020F0502020204030204" pitchFamily="34" charset="0"/>
                <a:cs typeface="Calibri" panose="020F0502020204030204" pitchFamily="34" charset="0"/>
              </a:rPr>
              <a:t>co</a:t>
            </a:r>
            <a:r>
              <a:rPr lang="fr-CH" sz="2000" dirty="0">
                <a:effectLst/>
                <a:latin typeface="Calibri" panose="020F0502020204030204" pitchFamily="34" charset="0"/>
                <a:ea typeface="Calibri" panose="020F0502020204030204" pitchFamily="34" charset="0"/>
                <a:cs typeface="Calibri" panose="020F0502020204030204" pitchFamily="34" charset="0"/>
              </a:rPr>
              <a:t>-formation. Ces FG constituent une restitution de deuxième cercle (</a:t>
            </a:r>
            <a:r>
              <a:rPr lang="fr-CH" sz="2000" dirty="0" err="1">
                <a:effectLst/>
                <a:latin typeface="Calibri" panose="020F0502020204030204" pitchFamily="34" charset="0"/>
                <a:ea typeface="Calibri" panose="020F0502020204030204" pitchFamily="34" charset="0"/>
                <a:cs typeface="Calibri" panose="020F0502020204030204" pitchFamily="34" charset="0"/>
              </a:rPr>
              <a:t>Franssen</a:t>
            </a:r>
            <a:r>
              <a:rPr lang="fr-CH" sz="2000" dirty="0">
                <a:effectLst/>
                <a:latin typeface="Calibri" panose="020F0502020204030204" pitchFamily="34" charset="0"/>
                <a:ea typeface="Calibri" panose="020F0502020204030204" pitchFamily="34" charset="0"/>
                <a:cs typeface="Calibri" panose="020F0502020204030204" pitchFamily="34" charset="0"/>
              </a:rPr>
              <a:t> et al., 2014), que nous désignons de notre côté comme procédé de </a:t>
            </a:r>
            <a:r>
              <a:rPr lang="fr-CH" sz="2000" dirty="0" err="1">
                <a:effectLst/>
                <a:latin typeface="Calibri" panose="020F0502020204030204" pitchFamily="34" charset="0"/>
                <a:ea typeface="Calibri" panose="020F0502020204030204" pitchFamily="34" charset="0"/>
                <a:cs typeface="Calibri" panose="020F0502020204030204" pitchFamily="34" charset="0"/>
              </a:rPr>
              <a:t>co</a:t>
            </a:r>
            <a:r>
              <a:rPr lang="fr-CH" sz="2000" dirty="0">
                <a:effectLst/>
                <a:latin typeface="Calibri" panose="020F0502020204030204" pitchFamily="34" charset="0"/>
                <a:ea typeface="Calibri" panose="020F0502020204030204" pitchFamily="34" charset="0"/>
                <a:cs typeface="Calibri" panose="020F0502020204030204" pitchFamily="34" charset="0"/>
              </a:rPr>
              <a:t>-analyse.  </a:t>
            </a:r>
          </a:p>
          <a:p>
            <a:pPr algn="just">
              <a:lnSpc>
                <a:spcPct val="150000"/>
              </a:lnSpc>
            </a:pPr>
            <a:endParaRPr lang="fr-CH" sz="20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833318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1911A0-07A8-F135-716A-A8CE6C05C0D8}"/>
            </a:ext>
          </a:extLst>
        </p:cNvPr>
        <p:cNvGrpSpPr/>
        <p:nvPr/>
      </p:nvGrpSpPr>
      <p:grpSpPr>
        <a:xfrm>
          <a:off x="0" y="0"/>
          <a:ext cx="0" cy="0"/>
          <a:chOff x="0" y="0"/>
          <a:chExt cx="0" cy="0"/>
        </a:xfrm>
      </p:grpSpPr>
      <p:sp>
        <p:nvSpPr>
          <p:cNvPr id="3" name="ZoneTexte 2">
            <a:extLst>
              <a:ext uri="{FF2B5EF4-FFF2-40B4-BE49-F238E27FC236}">
                <a16:creationId xmlns:a16="http://schemas.microsoft.com/office/drawing/2014/main" id="{A8547B6D-5A86-9FA4-894A-D8FBDAF22F0C}"/>
              </a:ext>
            </a:extLst>
          </p:cNvPr>
          <p:cNvSpPr txBox="1"/>
          <p:nvPr/>
        </p:nvSpPr>
        <p:spPr>
          <a:xfrm>
            <a:off x="459205" y="836417"/>
            <a:ext cx="10393279" cy="6254020"/>
          </a:xfrm>
          <a:prstGeom prst="rect">
            <a:avLst/>
          </a:prstGeom>
          <a:noFill/>
        </p:spPr>
        <p:txBody>
          <a:bodyPr wrap="square">
            <a:spAutoFit/>
          </a:bodyPr>
          <a:lstStyle/>
          <a:p>
            <a:pPr marL="457200" algn="just">
              <a:lnSpc>
                <a:spcPct val="150000"/>
              </a:lnSpc>
            </a:pPr>
            <a:r>
              <a:rPr lang="fr-CH" sz="3200" b="1" dirty="0">
                <a:solidFill>
                  <a:srgbClr val="0070C0"/>
                </a:solidFill>
                <a:effectLst/>
                <a:latin typeface="Calibri" panose="020F0502020204030204" pitchFamily="34" charset="0"/>
                <a:ea typeface="Calibri" panose="020F0502020204030204" pitchFamily="34" charset="0"/>
                <a:cs typeface="Calibri" panose="020F0502020204030204" pitchFamily="34" charset="0"/>
              </a:rPr>
              <a:t>Étude préliminaire dans le cadre d’un séminaire d’initiation à la recherche (SSED)</a:t>
            </a:r>
          </a:p>
          <a:p>
            <a:pPr marL="457200" algn="just">
              <a:lnSpc>
                <a:spcPct val="150000"/>
              </a:lnSpc>
            </a:pPr>
            <a:r>
              <a:rPr lang="fr-CH" sz="2400" b="1" dirty="0">
                <a:effectLst/>
                <a:latin typeface="Calibri" panose="020F0502020204030204" pitchFamily="34" charset="0"/>
                <a:ea typeface="Calibri" panose="020F0502020204030204" pitchFamily="34" charset="0"/>
                <a:cs typeface="Calibri" panose="020F0502020204030204" pitchFamily="34" charset="0"/>
              </a:rPr>
              <a:t>Les étudiants ont:</a:t>
            </a:r>
          </a:p>
          <a:p>
            <a:pPr marL="457200" algn="just">
              <a:lnSpc>
                <a:spcPct val="150000"/>
              </a:lnSpc>
            </a:pPr>
            <a:endParaRPr lang="fr-CH" sz="500" b="1" dirty="0">
              <a:solidFill>
                <a:srgbClr val="0070C0"/>
              </a:solidFill>
              <a:effectLst/>
              <a:latin typeface="Calibri" panose="020F0502020204030204" pitchFamily="34" charset="0"/>
              <a:ea typeface="Calibri" panose="020F0502020204030204" pitchFamily="34" charset="0"/>
              <a:cs typeface="Calibri" panose="020F0502020204030204" pitchFamily="34" charset="0"/>
            </a:endParaRPr>
          </a:p>
          <a:p>
            <a:r>
              <a:rPr lang="fr-CH" sz="2400" dirty="0">
                <a:effectLst/>
                <a:latin typeface="Calibri" panose="020F0502020204030204" pitchFamily="34" charset="0"/>
                <a:cs typeface="Calibri" panose="020F0502020204030204" pitchFamily="34" charset="0"/>
              </a:rPr>
              <a:t>	a) </a:t>
            </a:r>
            <a:r>
              <a:rPr lang="fr-CH" sz="2400" b="1" dirty="0">
                <a:solidFill>
                  <a:schemeClr val="accent1"/>
                </a:solidFill>
                <a:effectLst/>
                <a:latin typeface="Calibri" panose="020F0502020204030204" pitchFamily="34" charset="0"/>
                <a:cs typeface="Calibri" panose="020F0502020204030204" pitchFamily="34" charset="0"/>
              </a:rPr>
              <a:t>identifié leurs propres </a:t>
            </a:r>
            <a:r>
              <a:rPr lang="fr-CH" sz="2400" b="1" dirty="0" err="1">
                <a:solidFill>
                  <a:schemeClr val="accent1"/>
                </a:solidFill>
                <a:effectLst/>
                <a:latin typeface="Calibri" panose="020F0502020204030204" pitchFamily="34" charset="0"/>
                <a:cs typeface="Calibri" panose="020F0502020204030204" pitchFamily="34" charset="0"/>
              </a:rPr>
              <a:t>représentations</a:t>
            </a:r>
            <a:r>
              <a:rPr lang="fr-CH" sz="2400" b="1" dirty="0">
                <a:solidFill>
                  <a:schemeClr val="accent1"/>
                </a:solidFill>
                <a:effectLst/>
                <a:latin typeface="Calibri" panose="020F0502020204030204" pitchFamily="34" charset="0"/>
                <a:cs typeface="Calibri" panose="020F0502020204030204" pitchFamily="34" charset="0"/>
              </a:rPr>
              <a:t> de l’inceste </a:t>
            </a:r>
            <a:r>
              <a:rPr lang="fr-CH" sz="2400" dirty="0">
                <a:effectLst/>
                <a:latin typeface="Calibri" panose="020F0502020204030204" pitchFamily="34" charset="0"/>
                <a:cs typeface="Calibri" panose="020F0502020204030204" pitchFamily="34" charset="0"/>
              </a:rPr>
              <a:t>et les </a:t>
            </a:r>
            <a:r>
              <a:rPr lang="fr-CH" sz="2400" dirty="0" err="1">
                <a:effectLst/>
                <a:latin typeface="Calibri" panose="020F0502020204030204" pitchFamily="34" charset="0"/>
                <a:cs typeface="Calibri" panose="020F0502020204030204" pitchFamily="34" charset="0"/>
              </a:rPr>
              <a:t>façons</a:t>
            </a:r>
            <a:r>
              <a:rPr lang="fr-CH" sz="2400" dirty="0">
                <a:effectLst/>
                <a:latin typeface="Calibri" panose="020F0502020204030204" pitchFamily="34" charset="0"/>
                <a:cs typeface="Calibri" panose="020F0502020204030204" pitchFamily="34" charset="0"/>
              </a:rPr>
              <a:t> dont le 	</a:t>
            </a:r>
            <a:r>
              <a:rPr lang="fr-CH" sz="2400" dirty="0" err="1">
                <a:effectLst/>
                <a:latin typeface="Calibri" panose="020F0502020204030204" pitchFamily="34" charset="0"/>
                <a:cs typeface="Calibri" panose="020F0502020204030204" pitchFamily="34" charset="0"/>
              </a:rPr>
              <a:t>phénomène</a:t>
            </a:r>
            <a:r>
              <a:rPr lang="fr-CH" sz="2400" dirty="0">
                <a:effectLst/>
                <a:latin typeface="Calibri" panose="020F0502020204030204" pitchFamily="34" charset="0"/>
                <a:cs typeface="Calibri" panose="020F0502020204030204" pitchFamily="34" charset="0"/>
              </a:rPr>
              <a:t> </a:t>
            </a:r>
            <a:r>
              <a:rPr lang="fr-CH" sz="2400" dirty="0" err="1">
                <a:effectLst/>
                <a:latin typeface="Calibri" panose="020F0502020204030204" pitchFamily="34" charset="0"/>
                <a:cs typeface="Calibri" panose="020F0502020204030204" pitchFamily="34" charset="0"/>
              </a:rPr>
              <a:t>était</a:t>
            </a:r>
            <a:r>
              <a:rPr lang="fr-CH" sz="2400" dirty="0">
                <a:effectLst/>
                <a:latin typeface="Calibri" panose="020F0502020204030204" pitchFamily="34" charset="0"/>
                <a:cs typeface="Calibri" panose="020F0502020204030204" pitchFamily="34" charset="0"/>
              </a:rPr>
              <a:t> </a:t>
            </a:r>
            <a:r>
              <a:rPr lang="fr-CH" sz="2400" dirty="0" err="1">
                <a:effectLst/>
                <a:latin typeface="Calibri" panose="020F0502020204030204" pitchFamily="34" charset="0"/>
                <a:cs typeface="Calibri" panose="020F0502020204030204" pitchFamily="34" charset="0"/>
              </a:rPr>
              <a:t>thématise</a:t>
            </a:r>
            <a:r>
              <a:rPr lang="fr-CH" sz="2400" dirty="0">
                <a:effectLst/>
                <a:latin typeface="Calibri" panose="020F0502020204030204" pitchFamily="34" charset="0"/>
                <a:cs typeface="Calibri" panose="020F0502020204030204" pitchFamily="34" charset="0"/>
              </a:rPr>
              <a:t>́ ou non dans </a:t>
            </a:r>
            <a:r>
              <a:rPr lang="fr-CH" sz="2400" dirty="0" err="1">
                <a:effectLst/>
                <a:latin typeface="Calibri" panose="020F0502020204030204" pitchFamily="34" charset="0"/>
                <a:cs typeface="Calibri" panose="020F0502020204030204" pitchFamily="34" charset="0"/>
              </a:rPr>
              <a:t>différentes</a:t>
            </a:r>
            <a:r>
              <a:rPr lang="fr-CH" sz="2400" dirty="0">
                <a:effectLst/>
                <a:latin typeface="Calibri" panose="020F0502020204030204" pitchFamily="34" charset="0"/>
                <a:cs typeface="Calibri" panose="020F0502020204030204" pitchFamily="34" charset="0"/>
              </a:rPr>
              <a:t> </a:t>
            </a:r>
            <a:r>
              <a:rPr lang="fr-CH" sz="2400" dirty="0" err="1">
                <a:effectLst/>
                <a:latin typeface="Calibri" panose="020F0502020204030204" pitchFamily="34" charset="0"/>
                <a:cs typeface="Calibri" panose="020F0502020204030204" pitchFamily="34" charset="0"/>
              </a:rPr>
              <a:t>sphères</a:t>
            </a:r>
            <a:r>
              <a:rPr lang="fr-CH" sz="2400" dirty="0">
                <a:effectLst/>
                <a:latin typeface="Calibri" panose="020F0502020204030204" pitchFamily="34" charset="0"/>
                <a:cs typeface="Calibri" panose="020F0502020204030204" pitchFamily="34" charset="0"/>
              </a:rPr>
              <a:t> 	professionnelles (enseignement, </a:t>
            </a:r>
            <a:r>
              <a:rPr lang="fr-CH" sz="2400" dirty="0" err="1">
                <a:effectLst/>
                <a:latin typeface="Calibri" panose="020F0502020204030204" pitchFamily="34" charset="0"/>
                <a:cs typeface="Calibri" panose="020F0502020204030204" pitchFamily="34" charset="0"/>
              </a:rPr>
              <a:t>éducation</a:t>
            </a:r>
            <a:r>
              <a:rPr lang="fr-CH" sz="2400" dirty="0">
                <a:effectLst/>
                <a:latin typeface="Calibri" panose="020F0502020204030204" pitchFamily="34" charset="0"/>
                <a:cs typeface="Calibri" panose="020F0502020204030204" pitchFamily="34" charset="0"/>
              </a:rPr>
              <a:t> </a:t>
            </a:r>
            <a:r>
              <a:rPr lang="fr-CH" sz="2400" dirty="0" err="1">
                <a:effectLst/>
                <a:latin typeface="Calibri" panose="020F0502020204030204" pitchFamily="34" charset="0"/>
                <a:cs typeface="Calibri" panose="020F0502020204030204" pitchFamily="34" charset="0"/>
              </a:rPr>
              <a:t>spécialisée</a:t>
            </a:r>
            <a:r>
              <a:rPr lang="fr-CH" sz="2400" dirty="0">
                <a:effectLst/>
                <a:latin typeface="Calibri" panose="020F0502020204030204" pitchFamily="34" charset="0"/>
                <a:cs typeface="Calibri" panose="020F0502020204030204" pitchFamily="34" charset="0"/>
              </a:rPr>
              <a:t>, formation des 	adultes, travail social) ; </a:t>
            </a:r>
          </a:p>
          <a:p>
            <a:endParaRPr lang="fr-CH" sz="800" dirty="0">
              <a:effectLst/>
              <a:latin typeface="Calibri" panose="020F0502020204030204" pitchFamily="34" charset="0"/>
              <a:cs typeface="Calibri" panose="020F0502020204030204" pitchFamily="34" charset="0"/>
            </a:endParaRPr>
          </a:p>
          <a:p>
            <a:r>
              <a:rPr lang="fr-CH" sz="2400" dirty="0">
                <a:effectLst/>
                <a:latin typeface="Calibri" panose="020F0502020204030204" pitchFamily="34" charset="0"/>
                <a:cs typeface="Calibri" panose="020F0502020204030204" pitchFamily="34" charset="0"/>
              </a:rPr>
              <a:t>	b) </a:t>
            </a:r>
            <a:r>
              <a:rPr lang="fr-CH" sz="2400" b="1" dirty="0">
                <a:solidFill>
                  <a:schemeClr val="accent1"/>
                </a:solidFill>
                <a:effectLst/>
                <a:latin typeface="Calibri" panose="020F0502020204030204" pitchFamily="34" charset="0"/>
                <a:cs typeface="Calibri" panose="020F0502020204030204" pitchFamily="34" charset="0"/>
              </a:rPr>
              <a:t>confronté ces </a:t>
            </a:r>
            <a:r>
              <a:rPr lang="fr-CH" sz="2400" b="1" dirty="0" err="1">
                <a:solidFill>
                  <a:schemeClr val="accent1"/>
                </a:solidFill>
                <a:effectLst/>
                <a:latin typeface="Calibri" panose="020F0502020204030204" pitchFamily="34" charset="0"/>
                <a:cs typeface="Calibri" panose="020F0502020204030204" pitchFamily="34" charset="0"/>
              </a:rPr>
              <a:t>représentations</a:t>
            </a:r>
            <a:r>
              <a:rPr lang="fr-CH" sz="2400" b="1" dirty="0">
                <a:solidFill>
                  <a:schemeClr val="accent1"/>
                </a:solidFill>
                <a:effectLst/>
                <a:latin typeface="Calibri" panose="020F0502020204030204" pitchFamily="34" charset="0"/>
                <a:cs typeface="Calibri" panose="020F0502020204030204" pitchFamily="34" charset="0"/>
              </a:rPr>
              <a:t> </a:t>
            </a:r>
            <a:r>
              <a:rPr lang="fr-CH" sz="2400" dirty="0">
                <a:effectLst/>
                <a:latin typeface="Calibri" panose="020F0502020204030204" pitchFamily="34" charset="0"/>
                <a:cs typeface="Calibri" panose="020F0502020204030204" pitchFamily="34" charset="0"/>
              </a:rPr>
              <a:t>aux conceptions de l’inceste issues du 	domaine juridique, anthropologique, sociologique, </a:t>
            </a:r>
            <a:r>
              <a:rPr lang="fr-CH" sz="2400" dirty="0" err="1">
                <a:effectLst/>
                <a:latin typeface="Calibri" panose="020F0502020204030204" pitchFamily="34" charset="0"/>
                <a:cs typeface="Calibri" panose="020F0502020204030204" pitchFamily="34" charset="0"/>
              </a:rPr>
              <a:t>médical</a:t>
            </a:r>
            <a:r>
              <a:rPr lang="fr-CH" sz="2400" dirty="0">
                <a:effectLst/>
                <a:latin typeface="Calibri" panose="020F0502020204030204" pitchFamily="34" charset="0"/>
                <a:cs typeface="Calibri" panose="020F0502020204030204" pitchFamily="34" charset="0"/>
              </a:rPr>
              <a:t> et de la santé 	sexuelle;</a:t>
            </a:r>
          </a:p>
          <a:p>
            <a:endParaRPr lang="fr-CH" sz="500" dirty="0">
              <a:effectLst/>
              <a:latin typeface="Calibri" panose="020F0502020204030204" pitchFamily="34" charset="0"/>
              <a:cs typeface="Calibri" panose="020F0502020204030204" pitchFamily="34" charset="0"/>
            </a:endParaRPr>
          </a:p>
          <a:p>
            <a:r>
              <a:rPr lang="fr-CH" sz="2400" dirty="0">
                <a:effectLst/>
                <a:latin typeface="Calibri" panose="020F0502020204030204" pitchFamily="34" charset="0"/>
                <a:cs typeface="Calibri" panose="020F0502020204030204" pitchFamily="34" charset="0"/>
              </a:rPr>
              <a:t>	c) </a:t>
            </a:r>
            <a:r>
              <a:rPr lang="fr-CH" sz="2400" b="1" dirty="0" err="1">
                <a:solidFill>
                  <a:schemeClr val="accent1"/>
                </a:solidFill>
                <a:effectLst/>
                <a:latin typeface="Calibri" panose="020F0502020204030204" pitchFamily="34" charset="0"/>
                <a:cs typeface="Calibri" panose="020F0502020204030204" pitchFamily="34" charset="0"/>
              </a:rPr>
              <a:t>élabore</a:t>
            </a:r>
            <a:r>
              <a:rPr lang="fr-CH" sz="2400" b="1" dirty="0">
                <a:solidFill>
                  <a:schemeClr val="accent1"/>
                </a:solidFill>
                <a:effectLst/>
                <a:latin typeface="Calibri" panose="020F0502020204030204" pitchFamily="34" charset="0"/>
                <a:cs typeface="Calibri" panose="020F0502020204030204" pitchFamily="34" charset="0"/>
              </a:rPr>
              <a:t>́ une grille d’entretien</a:t>
            </a:r>
            <a:r>
              <a:rPr lang="fr-CH" sz="2400" dirty="0">
                <a:effectLst/>
                <a:latin typeface="Calibri" panose="020F0502020204030204" pitchFamily="34" charset="0"/>
                <a:cs typeface="Calibri" panose="020F0502020204030204" pitchFamily="34" charset="0"/>
              </a:rPr>
              <a:t> semi-directif ; </a:t>
            </a:r>
          </a:p>
          <a:p>
            <a:endParaRPr lang="fr-CH" sz="500" dirty="0">
              <a:effectLst/>
              <a:latin typeface="Calibri" panose="020F0502020204030204" pitchFamily="34" charset="0"/>
              <a:cs typeface="Calibri" panose="020F0502020204030204" pitchFamily="34" charset="0"/>
            </a:endParaRPr>
          </a:p>
          <a:p>
            <a:r>
              <a:rPr lang="fr-CH" sz="2400" dirty="0">
                <a:effectLst/>
                <a:latin typeface="Calibri" panose="020F0502020204030204" pitchFamily="34" charset="0"/>
                <a:cs typeface="Calibri" panose="020F0502020204030204" pitchFamily="34" charset="0"/>
              </a:rPr>
              <a:t>	d) </a:t>
            </a:r>
            <a:r>
              <a:rPr lang="fr-CH" sz="2400" b="1" dirty="0" err="1">
                <a:solidFill>
                  <a:schemeClr val="accent1"/>
                </a:solidFill>
                <a:effectLst/>
                <a:latin typeface="Calibri" panose="020F0502020204030204" pitchFamily="34" charset="0"/>
                <a:cs typeface="Calibri" panose="020F0502020204030204" pitchFamily="34" charset="0"/>
              </a:rPr>
              <a:t>mene</a:t>
            </a:r>
            <a:r>
              <a:rPr lang="fr-CH" sz="2400" b="1" dirty="0">
                <a:solidFill>
                  <a:schemeClr val="accent1"/>
                </a:solidFill>
                <a:effectLst/>
                <a:latin typeface="Calibri" panose="020F0502020204030204" pitchFamily="34" charset="0"/>
                <a:cs typeface="Calibri" panose="020F0502020204030204" pitchFamily="34" charset="0"/>
              </a:rPr>
              <a:t>́ un entretien</a:t>
            </a:r>
            <a:r>
              <a:rPr lang="fr-CH" sz="2400" dirty="0">
                <a:effectLst/>
                <a:latin typeface="Calibri" panose="020F0502020204030204" pitchFamily="34" charset="0"/>
                <a:cs typeface="Calibri" panose="020F0502020204030204" pitchFamily="34" charset="0"/>
              </a:rPr>
              <a:t> en duo avec une personne de leur entourage. </a:t>
            </a:r>
            <a:endParaRPr lang="fr-CH" sz="2400" dirty="0">
              <a:latin typeface="Calibri" panose="020F0502020204030204" pitchFamily="34" charset="0"/>
              <a:cs typeface="Calibri" panose="020F0502020204030204" pitchFamily="34" charset="0"/>
            </a:endParaRPr>
          </a:p>
          <a:p>
            <a:pPr algn="just">
              <a:lnSpc>
                <a:spcPct val="150000"/>
              </a:lnSpc>
            </a:pPr>
            <a:endParaRPr lang="fr-CH" sz="20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228878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17D3E7-4EAE-B3C3-6737-624423F830EA}"/>
            </a:ext>
          </a:extLst>
        </p:cNvPr>
        <p:cNvGrpSpPr/>
        <p:nvPr/>
      </p:nvGrpSpPr>
      <p:grpSpPr>
        <a:xfrm>
          <a:off x="0" y="0"/>
          <a:ext cx="0" cy="0"/>
          <a:chOff x="0" y="0"/>
          <a:chExt cx="0" cy="0"/>
        </a:xfrm>
      </p:grpSpPr>
      <p:sp>
        <p:nvSpPr>
          <p:cNvPr id="3" name="ZoneTexte 2">
            <a:extLst>
              <a:ext uri="{FF2B5EF4-FFF2-40B4-BE49-F238E27FC236}">
                <a16:creationId xmlns:a16="http://schemas.microsoft.com/office/drawing/2014/main" id="{7A95CE12-0D39-20CF-6616-AB3E55180D84}"/>
              </a:ext>
            </a:extLst>
          </p:cNvPr>
          <p:cNvSpPr txBox="1"/>
          <p:nvPr/>
        </p:nvSpPr>
        <p:spPr>
          <a:xfrm>
            <a:off x="459205" y="836417"/>
            <a:ext cx="10393279" cy="5076774"/>
          </a:xfrm>
          <a:prstGeom prst="rect">
            <a:avLst/>
          </a:prstGeom>
          <a:noFill/>
        </p:spPr>
        <p:txBody>
          <a:bodyPr wrap="square">
            <a:spAutoFit/>
          </a:bodyPr>
          <a:lstStyle/>
          <a:p>
            <a:pPr marL="457200" algn="just">
              <a:lnSpc>
                <a:spcPct val="150000"/>
              </a:lnSpc>
            </a:pPr>
            <a:r>
              <a:rPr lang="fr-CH" sz="3200" b="1" dirty="0">
                <a:solidFill>
                  <a:srgbClr val="0070C0"/>
                </a:solidFill>
                <a:effectLst/>
                <a:latin typeface="Calibri" panose="020F0502020204030204" pitchFamily="34" charset="0"/>
                <a:ea typeface="Calibri" panose="020F0502020204030204" pitchFamily="34" charset="0"/>
                <a:cs typeface="Calibri" panose="020F0502020204030204" pitchFamily="34" charset="0"/>
              </a:rPr>
              <a:t>Étude préliminaire dans le cadre d’un séminaire d’initiation à la recherche (SSED)</a:t>
            </a:r>
          </a:p>
          <a:p>
            <a:endParaRPr lang="fr-CH" dirty="0">
              <a:latin typeface="TimesNewRomanPSMT"/>
            </a:endParaRPr>
          </a:p>
          <a:p>
            <a:r>
              <a:rPr lang="fr-CH" dirty="0">
                <a:latin typeface="TimesNewRomanPSMT"/>
              </a:rPr>
              <a:t>	</a:t>
            </a:r>
            <a:r>
              <a:rPr lang="fr-CH" sz="3200" b="1" dirty="0"/>
              <a:t>L</a:t>
            </a:r>
            <a:r>
              <a:rPr lang="fr-CH" sz="3200" b="1" dirty="0">
                <a:effectLst/>
              </a:rPr>
              <a:t>e travail collectif avec les </a:t>
            </a:r>
            <a:r>
              <a:rPr lang="fr-CH" sz="3200" b="1" dirty="0" err="1">
                <a:effectLst/>
              </a:rPr>
              <a:t>étudiants</a:t>
            </a:r>
            <a:r>
              <a:rPr lang="fr-CH" sz="3200" b="1" dirty="0"/>
              <a:t> </a:t>
            </a:r>
            <a:r>
              <a:rPr lang="fr-CH" sz="3200" b="1" dirty="0">
                <a:effectLst/>
              </a:rPr>
              <a:t>a permis : </a:t>
            </a:r>
          </a:p>
          <a:p>
            <a:endParaRPr lang="fr-CH" sz="500" b="1" dirty="0">
              <a:effectLst/>
            </a:endParaRPr>
          </a:p>
          <a:p>
            <a:endParaRPr lang="fr-CH" sz="800" dirty="0"/>
          </a:p>
          <a:p>
            <a:pPr marL="1257300" lvl="2" indent="-342900">
              <a:buAutoNum type="alphaLcParenR"/>
            </a:pPr>
            <a:r>
              <a:rPr lang="fr-CH" sz="3200" dirty="0">
                <a:effectLst/>
              </a:rPr>
              <a:t>de tester la pertinence de l’approche (les </a:t>
            </a:r>
            <a:r>
              <a:rPr lang="fr-CH" sz="3200" dirty="0" err="1">
                <a:effectLst/>
              </a:rPr>
              <a:t>représentations</a:t>
            </a:r>
            <a:r>
              <a:rPr lang="fr-CH" sz="3200" dirty="0">
                <a:effectLst/>
              </a:rPr>
              <a:t> sociales) ; </a:t>
            </a:r>
          </a:p>
          <a:p>
            <a:pPr marL="342900" indent="-342900">
              <a:buAutoNum type="alphaLcParenR"/>
            </a:pPr>
            <a:endParaRPr lang="fr-CH" sz="500" dirty="0"/>
          </a:p>
          <a:p>
            <a:pPr lvl="2"/>
            <a:r>
              <a:rPr lang="fr-CH" sz="3200" dirty="0"/>
              <a:t>b) de </a:t>
            </a:r>
            <a:r>
              <a:rPr lang="fr-CH" sz="3200" dirty="0">
                <a:effectLst/>
              </a:rPr>
              <a:t>stabiliser la grille d’entretien ; </a:t>
            </a:r>
          </a:p>
          <a:p>
            <a:endParaRPr lang="fr-CH" sz="500" dirty="0"/>
          </a:p>
          <a:p>
            <a:pPr lvl="2"/>
            <a:r>
              <a:rPr lang="fr-CH" sz="3200" dirty="0"/>
              <a:t>c) d’</a:t>
            </a:r>
            <a:r>
              <a:rPr lang="fr-CH" sz="3200" dirty="0" err="1">
                <a:effectLst/>
              </a:rPr>
              <a:t>élaborer</a:t>
            </a:r>
            <a:r>
              <a:rPr lang="fr-CH" sz="3200" dirty="0">
                <a:effectLst/>
              </a:rPr>
              <a:t> une première grille d’analyse. </a:t>
            </a:r>
            <a:endParaRPr lang="fr-CH" sz="3200" dirty="0"/>
          </a:p>
          <a:p>
            <a:pPr algn="just">
              <a:lnSpc>
                <a:spcPct val="150000"/>
              </a:lnSpc>
            </a:pPr>
            <a:endParaRPr lang="fr-CH" sz="20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729107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FFAA47-D15F-3A1D-693E-5BBB50458080}"/>
            </a:ext>
          </a:extLst>
        </p:cNvPr>
        <p:cNvGrpSpPr/>
        <p:nvPr/>
      </p:nvGrpSpPr>
      <p:grpSpPr>
        <a:xfrm>
          <a:off x="0" y="0"/>
          <a:ext cx="0" cy="0"/>
          <a:chOff x="0" y="0"/>
          <a:chExt cx="0" cy="0"/>
        </a:xfrm>
      </p:grpSpPr>
      <p:sp>
        <p:nvSpPr>
          <p:cNvPr id="3" name="ZoneTexte 2">
            <a:extLst>
              <a:ext uri="{FF2B5EF4-FFF2-40B4-BE49-F238E27FC236}">
                <a16:creationId xmlns:a16="http://schemas.microsoft.com/office/drawing/2014/main" id="{C7F0A10A-0118-07A4-EA80-7521DEF6B958}"/>
              </a:ext>
            </a:extLst>
          </p:cNvPr>
          <p:cNvSpPr txBox="1"/>
          <p:nvPr/>
        </p:nvSpPr>
        <p:spPr>
          <a:xfrm>
            <a:off x="538228" y="350065"/>
            <a:ext cx="10393279" cy="6692601"/>
          </a:xfrm>
          <a:prstGeom prst="rect">
            <a:avLst/>
          </a:prstGeom>
          <a:noFill/>
        </p:spPr>
        <p:txBody>
          <a:bodyPr wrap="square">
            <a:spAutoFit/>
          </a:bodyPr>
          <a:lstStyle/>
          <a:p>
            <a:pPr marL="457200" algn="just">
              <a:lnSpc>
                <a:spcPct val="150000"/>
              </a:lnSpc>
            </a:pPr>
            <a:r>
              <a:rPr lang="fr-CH" sz="3200" b="1" dirty="0">
                <a:solidFill>
                  <a:srgbClr val="0070C0"/>
                </a:solidFill>
                <a:effectLst/>
                <a:latin typeface="Calibri" panose="020F0502020204030204" pitchFamily="34" charset="0"/>
                <a:ea typeface="Calibri" panose="020F0502020204030204" pitchFamily="34" charset="0"/>
                <a:cs typeface="Calibri" panose="020F0502020204030204" pitchFamily="34" charset="0"/>
              </a:rPr>
              <a:t>Evaluations </a:t>
            </a:r>
            <a:r>
              <a:rPr lang="fr-CH" sz="3200" b="1" dirty="0">
                <a:solidFill>
                  <a:srgbClr val="0070C0"/>
                </a:solidFill>
                <a:latin typeface="Calibri" panose="020F0502020204030204" pitchFamily="34" charset="0"/>
                <a:ea typeface="Calibri" panose="020F0502020204030204" pitchFamily="34" charset="0"/>
                <a:cs typeface="Calibri" panose="020F0502020204030204" pitchFamily="34" charset="0"/>
              </a:rPr>
              <a:t>à l’issue de la première soumission</a:t>
            </a:r>
            <a:endParaRPr lang="fr-CH" sz="3200" b="1" dirty="0">
              <a:solidFill>
                <a:srgbClr val="0070C0"/>
              </a:solidFill>
              <a:effectLst/>
              <a:latin typeface="Calibri" panose="020F0502020204030204" pitchFamily="34" charset="0"/>
              <a:ea typeface="Calibri" panose="020F0502020204030204" pitchFamily="34" charset="0"/>
              <a:cs typeface="Calibri" panose="020F0502020204030204" pitchFamily="34" charset="0"/>
            </a:endParaRPr>
          </a:p>
          <a:p>
            <a:pPr marL="457200" algn="just">
              <a:lnSpc>
                <a:spcPct val="150000"/>
              </a:lnSpc>
            </a:pPr>
            <a:endParaRPr lang="fr-CH" sz="800" b="1" dirty="0">
              <a:solidFill>
                <a:srgbClr val="0070C0"/>
              </a:solidFill>
              <a:effectLst/>
              <a:latin typeface="Calibri" panose="020F0502020204030204" pitchFamily="34" charset="0"/>
              <a:ea typeface="Calibri" panose="020F0502020204030204" pitchFamily="34" charset="0"/>
              <a:cs typeface="Calibri" panose="020F0502020204030204" pitchFamily="34" charset="0"/>
            </a:endParaRPr>
          </a:p>
          <a:p>
            <a:pPr marL="800100" indent="-342900" algn="just">
              <a:lnSpc>
                <a:spcPct val="150000"/>
              </a:lnSpc>
              <a:buFont typeface="Wingdings" pitchFamily="2" charset="2"/>
              <a:buChar char="è"/>
            </a:pPr>
            <a:r>
              <a:rPr lang="fr-CH" sz="2000" kern="0" dirty="0">
                <a:solidFill>
                  <a:srgbClr val="000000"/>
                </a:solidFill>
                <a:effectLst/>
                <a:ea typeface="Times New Roman" panose="02020603050405020304" pitchFamily="18" charset="0"/>
                <a:cs typeface="Calibri" panose="020F0502020204030204" pitchFamily="34" charset="0"/>
              </a:rPr>
              <a:t>La faiblesse principale du projet réside dans son absence de discussion avec la littérature sur les violences de genre. L'inceste est d'emblée cadré comme une violence intrafamiliale, structurée par des rapports d'âge, mais pas de genre. Il aurait fallu a minima discuter avec les travaux qui adoptent une perspective de genre sur les violences sexuelles. </a:t>
            </a:r>
          </a:p>
          <a:p>
            <a:pPr marL="457200" algn="just">
              <a:lnSpc>
                <a:spcPct val="150000"/>
              </a:lnSpc>
            </a:pPr>
            <a:endParaRPr lang="fr-CH" sz="800" kern="100" dirty="0">
              <a:effectLst/>
              <a:ea typeface="Calibri" panose="020F0502020204030204" pitchFamily="34" charset="0"/>
              <a:cs typeface="Times New Roman" panose="02020603050405020304" pitchFamily="18" charset="0"/>
            </a:endParaRPr>
          </a:p>
          <a:p>
            <a:pPr marL="800100" indent="-342900" algn="just">
              <a:lnSpc>
                <a:spcPct val="150000"/>
              </a:lnSpc>
              <a:buFont typeface="Wingdings" pitchFamily="2" charset="2"/>
              <a:buChar char="è"/>
            </a:pPr>
            <a:r>
              <a:rPr lang="fr-CH" sz="2000" dirty="0">
                <a:effectLst/>
                <a:ea typeface="Calibri" panose="020F0502020204030204" pitchFamily="34" charset="0"/>
                <a:cs typeface="Times New Roman" panose="02020603050405020304" pitchFamily="18" charset="0"/>
              </a:rPr>
              <a:t>Si l'inceste est un sujet scientifique peu étudié en sciences sociales, malgré le silence qui l'entoure, il a déjà été inscrit à l'agenda public et politique de nombreux pays occidentaux, en particulier dans les années 1980. Cependant, cette réalité n'est ni mentionnée ni décrite dans le présent projet. Pourtant, quelques études ont été publiées sur cette première émergence, soulignant par exemple le rôle important joué par les militantes féministes, souvent aidées dans leur mobilisation par des professionnels (ce qui vient étayer l'hypothèse liée à la question 4).</a:t>
            </a:r>
            <a:r>
              <a:rPr lang="fr-CH" sz="2000" dirty="0">
                <a:effectLst/>
              </a:rPr>
              <a:t> </a:t>
            </a:r>
          </a:p>
          <a:p>
            <a:pPr marL="800100" indent="-342900" algn="just">
              <a:lnSpc>
                <a:spcPct val="150000"/>
              </a:lnSpc>
              <a:buFont typeface="Wingdings" pitchFamily="2" charset="2"/>
              <a:buChar char="è"/>
            </a:pPr>
            <a:endParaRPr lang="fr-CH" sz="2000" dirty="0">
              <a:effectLst/>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43400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86FF76B9-219D-4469-AF87-0236D2903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8" name="Group 27">
            <a:extLst>
              <a:ext uri="{FF2B5EF4-FFF2-40B4-BE49-F238E27FC236}">
                <a16:creationId xmlns:a16="http://schemas.microsoft.com/office/drawing/2014/main" id="{DB88BD78-87E1-424D-B479-C37D8E41B12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0964637" y="2358"/>
            <a:ext cx="1876653" cy="1766008"/>
            <a:chOff x="-648769" y="2358"/>
            <a:chExt cx="1876653" cy="1766008"/>
          </a:xfrm>
        </p:grpSpPr>
        <p:sp>
          <p:nvSpPr>
            <p:cNvPr id="29" name="Freeform: Shape 28">
              <a:extLst>
                <a:ext uri="{FF2B5EF4-FFF2-40B4-BE49-F238E27FC236}">
                  <a16:creationId xmlns:a16="http://schemas.microsoft.com/office/drawing/2014/main" id="{C05EB894-9410-4B20-95E4-7A25101AB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166E38B6-B050-4340-8E8F-3A971DADC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2" name="Rectangle 31">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3719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Isosceles Triangle 33">
            <a:extLst>
              <a:ext uri="{FF2B5EF4-FFF2-40B4-BE49-F238E27FC236}">
                <a16:creationId xmlns:a16="http://schemas.microsoft.com/office/drawing/2014/main" id="{633C5E46-DAC5-4661-9C87-22B08E2A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43436"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3" descr="Une image contenant texte, capture d’écran, Visage humain, personne&#10;&#10;Le contenu généré par l’IA peut être incorrect.">
            <a:extLst>
              <a:ext uri="{FF2B5EF4-FFF2-40B4-BE49-F238E27FC236}">
                <a16:creationId xmlns:a16="http://schemas.microsoft.com/office/drawing/2014/main" id="{41891D3A-8005-C46E-5295-30C241EBB2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5854" y="643467"/>
            <a:ext cx="9860292" cy="5571065"/>
          </a:xfrm>
          <a:prstGeom prst="rect">
            <a:avLst/>
          </a:prstGeom>
          <a:ln>
            <a:noFill/>
          </a:ln>
        </p:spPr>
      </p:pic>
    </p:spTree>
    <p:extLst>
      <p:ext uri="{BB962C8B-B14F-4D97-AF65-F5344CB8AC3E}">
        <p14:creationId xmlns:p14="http://schemas.microsoft.com/office/powerpoint/2010/main" val="1095101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F57837D-29A3-7F16-0DFA-415AC2D3C996}"/>
              </a:ext>
            </a:extLst>
          </p:cNvPr>
          <p:cNvSpPr>
            <a:spLocks noGrp="1"/>
          </p:cNvSpPr>
          <p:nvPr>
            <p:ph type="title"/>
          </p:nvPr>
        </p:nvSpPr>
        <p:spPr>
          <a:xfrm>
            <a:off x="276447" y="88999"/>
            <a:ext cx="11759609" cy="1601690"/>
          </a:xfrm>
        </p:spPr>
        <p:txBody>
          <a:bodyPr>
            <a:normAutofit/>
          </a:bodyPr>
          <a:lstStyle/>
          <a:p>
            <a:r>
              <a:rPr lang="fr-FR" sz="4000" b="1" dirty="0">
                <a:latin typeface="+mn-lt"/>
                <a:cs typeface="Aharoni" panose="02010803020104030203" pitchFamily="2" charset="-79"/>
              </a:rPr>
              <a:t>CIIVISE</a:t>
            </a:r>
            <a:r>
              <a:rPr lang="fr-FR" sz="4000" dirty="0">
                <a:latin typeface="+mn-lt"/>
                <a:cs typeface="Aharoni" panose="02010803020104030203" pitchFamily="2" charset="-79"/>
              </a:rPr>
              <a:t> (</a:t>
            </a:r>
            <a:r>
              <a:rPr lang="fr-FR" sz="4000" b="1" dirty="0">
                <a:latin typeface="+mn-lt"/>
                <a:cs typeface="Aharoni" panose="02010803020104030203" pitchFamily="2" charset="-79"/>
              </a:rPr>
              <a:t>C</a:t>
            </a:r>
            <a:r>
              <a:rPr lang="fr-FR" sz="4000" dirty="0">
                <a:latin typeface="+mn-lt"/>
                <a:cs typeface="Aharoni" panose="02010803020104030203" pitchFamily="2" charset="-79"/>
              </a:rPr>
              <a:t>ommission </a:t>
            </a:r>
            <a:r>
              <a:rPr lang="fr-FR" sz="4000" b="1" dirty="0">
                <a:latin typeface="+mn-lt"/>
                <a:cs typeface="Aharoni" panose="02010803020104030203" pitchFamily="2" charset="-79"/>
              </a:rPr>
              <a:t>I</a:t>
            </a:r>
            <a:r>
              <a:rPr lang="fr-FR" sz="4000" dirty="0">
                <a:latin typeface="+mn-lt"/>
                <a:cs typeface="Aharoni" panose="02010803020104030203" pitchFamily="2" charset="-79"/>
              </a:rPr>
              <a:t>ndépendante sur l’</a:t>
            </a:r>
            <a:r>
              <a:rPr lang="fr-FR" sz="4000" b="1" dirty="0">
                <a:latin typeface="+mn-lt"/>
                <a:cs typeface="Aharoni" panose="02010803020104030203" pitchFamily="2" charset="-79"/>
              </a:rPr>
              <a:t>I</a:t>
            </a:r>
            <a:r>
              <a:rPr lang="fr-FR" sz="4000" dirty="0">
                <a:latin typeface="+mn-lt"/>
                <a:cs typeface="Aharoni" panose="02010803020104030203" pitchFamily="2" charset="-79"/>
              </a:rPr>
              <a:t>nceste et les </a:t>
            </a:r>
            <a:r>
              <a:rPr lang="fr-FR" sz="4000" b="1" dirty="0">
                <a:latin typeface="+mn-lt"/>
                <a:cs typeface="Aharoni" panose="02010803020104030203" pitchFamily="2" charset="-79"/>
              </a:rPr>
              <a:t>V</a:t>
            </a:r>
            <a:r>
              <a:rPr lang="fr-FR" sz="4000" dirty="0">
                <a:latin typeface="+mn-lt"/>
                <a:cs typeface="Aharoni" panose="02010803020104030203" pitchFamily="2" charset="-79"/>
              </a:rPr>
              <a:t>iolences </a:t>
            </a:r>
            <a:r>
              <a:rPr lang="fr-FR" sz="4000" b="1" dirty="0">
                <a:latin typeface="+mn-lt"/>
                <a:cs typeface="Aharoni" panose="02010803020104030203" pitchFamily="2" charset="-79"/>
              </a:rPr>
              <a:t>S</a:t>
            </a:r>
            <a:r>
              <a:rPr lang="fr-FR" sz="4000" dirty="0">
                <a:latin typeface="+mn-lt"/>
                <a:cs typeface="Aharoni" panose="02010803020104030203" pitchFamily="2" charset="-79"/>
              </a:rPr>
              <a:t>exuelles faites aux </a:t>
            </a:r>
            <a:r>
              <a:rPr lang="fr-FR" sz="4000" b="1" dirty="0">
                <a:latin typeface="+mn-lt"/>
                <a:cs typeface="Aharoni" panose="02010803020104030203" pitchFamily="2" charset="-79"/>
              </a:rPr>
              <a:t>E</a:t>
            </a:r>
            <a:r>
              <a:rPr lang="fr-FR" sz="4000" dirty="0">
                <a:latin typeface="+mn-lt"/>
                <a:cs typeface="Aharoni" panose="02010803020104030203" pitchFamily="2" charset="-79"/>
              </a:rPr>
              <a:t>nfants)</a:t>
            </a:r>
          </a:p>
        </p:txBody>
      </p:sp>
      <p:sp>
        <p:nvSpPr>
          <p:cNvPr id="3" name="ZoneTexte 2">
            <a:extLst>
              <a:ext uri="{FF2B5EF4-FFF2-40B4-BE49-F238E27FC236}">
                <a16:creationId xmlns:a16="http://schemas.microsoft.com/office/drawing/2014/main" id="{A141DC52-666A-77FA-2C29-B21E0D47D24F}"/>
              </a:ext>
            </a:extLst>
          </p:cNvPr>
          <p:cNvSpPr txBox="1"/>
          <p:nvPr/>
        </p:nvSpPr>
        <p:spPr>
          <a:xfrm>
            <a:off x="539646" y="1828800"/>
            <a:ext cx="11257614" cy="4795159"/>
          </a:xfrm>
          <a:prstGeom prst="rect">
            <a:avLst/>
          </a:prstGeom>
          <a:noFill/>
        </p:spPr>
        <p:txBody>
          <a:bodyPr wrap="square" rtlCol="0">
            <a:spAutoFit/>
          </a:bodyPr>
          <a:lstStyle/>
          <a:p>
            <a:pPr marL="342900" indent="-342900">
              <a:lnSpc>
                <a:spcPct val="120000"/>
              </a:lnSpc>
              <a:buFont typeface="Symbol" pitchFamily="2" charset="2"/>
              <a:buChar char="Þ"/>
            </a:pPr>
            <a:r>
              <a:rPr lang="fr-FR" sz="2200" dirty="0"/>
              <a:t>Recueillir le témoignage de personnes ayant été victimes de violences sexuelles durant l’enfance (30’000)</a:t>
            </a:r>
          </a:p>
          <a:p>
            <a:pPr marL="342900" indent="-342900">
              <a:lnSpc>
                <a:spcPct val="120000"/>
              </a:lnSpc>
              <a:buFont typeface="Symbol" pitchFamily="2" charset="2"/>
              <a:buChar char="Þ"/>
            </a:pPr>
            <a:r>
              <a:rPr lang="fr-FR" sz="2200" dirty="0"/>
              <a:t>Offrir aux victimes un espace de reconnaissance et de solidarité</a:t>
            </a:r>
          </a:p>
          <a:p>
            <a:pPr marL="342900" indent="-342900">
              <a:lnSpc>
                <a:spcPct val="120000"/>
              </a:lnSpc>
              <a:buFont typeface="Symbol" pitchFamily="2" charset="2"/>
              <a:buChar char="Þ"/>
            </a:pPr>
            <a:r>
              <a:rPr lang="fr-FR" sz="2200" dirty="0"/>
              <a:t>Faire des préconisations de politiques publiques (82)</a:t>
            </a:r>
          </a:p>
          <a:p>
            <a:endParaRPr lang="fr-FR" dirty="0"/>
          </a:p>
          <a:p>
            <a:pPr marL="285750" indent="-285750">
              <a:buFont typeface="Courier New" panose="02070309020205020404" pitchFamily="49" charset="0"/>
              <a:buChar char="o"/>
            </a:pPr>
            <a:r>
              <a:rPr lang="fr-FR" sz="2600" dirty="0"/>
              <a:t>Préconisation-clé 1: </a:t>
            </a:r>
            <a:r>
              <a:rPr lang="fr-FR" sz="2600" b="1" dirty="0">
                <a:solidFill>
                  <a:srgbClr val="0070C0"/>
                </a:solidFill>
              </a:rPr>
              <a:t>Opérer le repérage par le questionnement systématique des violences sexuelles (de chaque adulte et de l’institution dans laquelle il ou elle travaille)</a:t>
            </a:r>
          </a:p>
          <a:p>
            <a:endParaRPr lang="fr-FR" sz="2600" dirty="0"/>
          </a:p>
          <a:p>
            <a:pPr marL="285750" indent="-285750">
              <a:buFont typeface="Courier New" panose="02070309020205020404" pitchFamily="49" charset="0"/>
              <a:buChar char="o"/>
            </a:pPr>
            <a:r>
              <a:rPr lang="fr-FR" sz="2600" dirty="0"/>
              <a:t>Préconisation-clé 3: </a:t>
            </a:r>
            <a:r>
              <a:rPr lang="fr-FR" sz="2600" b="1" dirty="0">
                <a:solidFill>
                  <a:srgbClr val="0070C0"/>
                </a:solidFill>
              </a:rPr>
              <a:t>Créer un RDV individuel annuel de dépistage et de prévention centré sur l’évaluation du bien-être de l’enfant (1 rdv au primaire; 1 rdv au collège)</a:t>
            </a:r>
          </a:p>
        </p:txBody>
      </p:sp>
    </p:spTree>
    <p:extLst>
      <p:ext uri="{BB962C8B-B14F-4D97-AF65-F5344CB8AC3E}">
        <p14:creationId xmlns:p14="http://schemas.microsoft.com/office/powerpoint/2010/main" val="39676413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0857011C-1DBC-EA8F-ABF6-AB914E295C3C}"/>
              </a:ext>
            </a:extLst>
          </p:cNvPr>
          <p:cNvSpPr>
            <a:spLocks noGrp="1"/>
          </p:cNvSpPr>
          <p:nvPr>
            <p:ph idx="1"/>
          </p:nvPr>
        </p:nvSpPr>
        <p:spPr>
          <a:xfrm>
            <a:off x="838200" y="440266"/>
            <a:ext cx="10515600" cy="5904089"/>
          </a:xfrm>
        </p:spPr>
        <p:txBody>
          <a:bodyPr>
            <a:normAutofit fontScale="25000" lnSpcReduction="20000"/>
          </a:bodyPr>
          <a:lstStyle/>
          <a:p>
            <a:pPr marL="0" indent="0">
              <a:lnSpc>
                <a:spcPct val="134000"/>
              </a:lnSpc>
              <a:spcBef>
                <a:spcPts val="0"/>
              </a:spcBef>
              <a:spcAft>
                <a:spcPts val="600"/>
              </a:spcAft>
              <a:buNone/>
            </a:pPr>
            <a:r>
              <a:rPr lang="fr-FR" sz="14400" b="1" dirty="0">
                <a:solidFill>
                  <a:schemeClr val="accent1"/>
                </a:solidFill>
                <a:effectLst/>
                <a:latin typeface="Calibri" panose="020F0502020204030204" pitchFamily="34" charset="0"/>
                <a:ea typeface="Calibri" panose="020F0502020204030204" pitchFamily="34" charset="0"/>
                <a:cs typeface="Calibri" panose="020F0502020204030204" pitchFamily="34" charset="0"/>
              </a:rPr>
              <a:t>Objectif de la recherche </a:t>
            </a:r>
          </a:p>
          <a:p>
            <a:pPr marL="0" indent="0">
              <a:lnSpc>
                <a:spcPct val="134000"/>
              </a:lnSpc>
              <a:spcBef>
                <a:spcPts val="0"/>
              </a:spcBef>
              <a:spcAft>
                <a:spcPts val="600"/>
              </a:spcAft>
              <a:buNone/>
            </a:pPr>
            <a:endParaRPr lang="fr-FR" sz="4400" b="1" dirty="0">
              <a:effectLst/>
              <a:latin typeface="Calibri" panose="020F0502020204030204" pitchFamily="34" charset="0"/>
              <a:ea typeface="Calibri" panose="020F0502020204030204" pitchFamily="34" charset="0"/>
              <a:cs typeface="Calibri" panose="020F0502020204030204" pitchFamily="34" charset="0"/>
            </a:endParaRPr>
          </a:p>
          <a:p>
            <a:pPr marL="0" indent="0">
              <a:lnSpc>
                <a:spcPct val="134000"/>
              </a:lnSpc>
              <a:spcBef>
                <a:spcPts val="0"/>
              </a:spcBef>
              <a:spcAft>
                <a:spcPts val="600"/>
              </a:spcAft>
              <a:buNone/>
            </a:pPr>
            <a:r>
              <a:rPr lang="fr-CH" sz="9800" dirty="0">
                <a:cs typeface="Calibri" panose="020F0502020204030204" pitchFamily="34" charset="0"/>
              </a:rPr>
              <a:t>C</a:t>
            </a:r>
            <a:r>
              <a:rPr lang="fr-CH" sz="9800" dirty="0">
                <a:effectLst/>
                <a:cs typeface="Calibri" panose="020F0502020204030204" pitchFamily="34" charset="0"/>
              </a:rPr>
              <a:t>omprendre le « silence si bruyant » (Béart et </a:t>
            </a:r>
            <a:r>
              <a:rPr lang="fr-CH" sz="9800" dirty="0" err="1">
                <a:effectLst/>
                <a:cs typeface="Calibri" panose="020F0502020204030204" pitchFamily="34" charset="0"/>
              </a:rPr>
              <a:t>Mikova</a:t>
            </a:r>
            <a:r>
              <a:rPr lang="fr-CH" sz="9800" dirty="0">
                <a:effectLst/>
                <a:cs typeface="Calibri" panose="020F0502020204030204" pitchFamily="34" charset="0"/>
              </a:rPr>
              <a:t>, 2023) dont l’inceste fait l'objet, par l’analyse des </a:t>
            </a:r>
            <a:r>
              <a:rPr lang="fr-CH" sz="9800" dirty="0" err="1">
                <a:effectLst/>
                <a:cs typeface="Calibri" panose="020F0502020204030204" pitchFamily="34" charset="0"/>
              </a:rPr>
              <a:t>représentations</a:t>
            </a:r>
            <a:r>
              <a:rPr lang="fr-CH" sz="9800" dirty="0">
                <a:effectLst/>
                <a:cs typeface="Calibri" panose="020F0502020204030204" pitchFamily="34" charset="0"/>
              </a:rPr>
              <a:t> sociales (RS) qui lui sont </a:t>
            </a:r>
            <a:r>
              <a:rPr lang="fr-CH" sz="9800" dirty="0" err="1">
                <a:effectLst/>
                <a:cs typeface="Calibri" panose="020F0502020204030204" pitchFamily="34" charset="0"/>
              </a:rPr>
              <a:t>associées</a:t>
            </a:r>
            <a:r>
              <a:rPr lang="fr-CH" sz="9800" dirty="0">
                <a:effectLst/>
                <a:cs typeface="Calibri" panose="020F0502020204030204" pitchFamily="34" charset="0"/>
              </a:rPr>
              <a:t>. </a:t>
            </a:r>
            <a:endParaRPr lang="fr-CH" sz="9800" dirty="0">
              <a:cs typeface="Calibri" panose="020F0502020204030204" pitchFamily="34" charset="0"/>
            </a:endParaRPr>
          </a:p>
          <a:p>
            <a:pPr marL="0" indent="0">
              <a:lnSpc>
                <a:spcPct val="134000"/>
              </a:lnSpc>
              <a:spcBef>
                <a:spcPts val="0"/>
              </a:spcBef>
              <a:spcAft>
                <a:spcPts val="600"/>
              </a:spcAft>
              <a:buNone/>
            </a:pPr>
            <a:endParaRPr lang="fr-FR" sz="2400" dirty="0">
              <a:ea typeface="Calibri" panose="020F0502020204030204" pitchFamily="34" charset="0"/>
              <a:cs typeface="Calibri" panose="020F0502020204030204" pitchFamily="34" charset="0"/>
            </a:endParaRPr>
          </a:p>
          <a:p>
            <a:pPr marL="0" indent="0">
              <a:lnSpc>
                <a:spcPct val="134000"/>
              </a:lnSpc>
              <a:spcBef>
                <a:spcPts val="0"/>
              </a:spcBef>
              <a:spcAft>
                <a:spcPts val="600"/>
              </a:spcAft>
              <a:buNone/>
            </a:pPr>
            <a:r>
              <a:rPr lang="fr-CH" sz="9800" dirty="0">
                <a:effectLst/>
                <a:cs typeface="Calibri" panose="020F0502020204030204" pitchFamily="34" charset="0"/>
                <a:sym typeface="Wingdings" pitchFamily="2" charset="2"/>
              </a:rPr>
              <a:t> </a:t>
            </a:r>
            <a:r>
              <a:rPr lang="fr-CH" sz="9800" dirty="0">
                <a:effectLst/>
                <a:cs typeface="Calibri" panose="020F0502020204030204" pitchFamily="34" charset="0"/>
              </a:rPr>
              <a:t>Les RS permettent de saisir le terreau social, </a:t>
            </a:r>
            <a:r>
              <a:rPr lang="fr-CH" sz="9800" dirty="0" err="1">
                <a:effectLst/>
                <a:cs typeface="Calibri" panose="020F0502020204030204" pitchFamily="34" charset="0"/>
              </a:rPr>
              <a:t>économique</a:t>
            </a:r>
            <a:r>
              <a:rPr lang="fr-CH" sz="9800" dirty="0">
                <a:effectLst/>
                <a:cs typeface="Calibri" panose="020F0502020204030204" pitchFamily="34" charset="0"/>
              </a:rPr>
              <a:t>, politique et juridique qui « conditionne » les savoirs de sens commun, professionnels et scientifiques autour de l’inceste.</a:t>
            </a:r>
          </a:p>
          <a:p>
            <a:pPr marL="0" indent="0">
              <a:lnSpc>
                <a:spcPct val="134000"/>
              </a:lnSpc>
              <a:spcBef>
                <a:spcPts val="0"/>
              </a:spcBef>
              <a:spcAft>
                <a:spcPts val="600"/>
              </a:spcAft>
              <a:buNone/>
            </a:pPr>
            <a:endParaRPr lang="fr-CH" sz="2400" dirty="0">
              <a:effectLst/>
              <a:cs typeface="Calibri" panose="020F0502020204030204" pitchFamily="34" charset="0"/>
            </a:endParaRPr>
          </a:p>
          <a:p>
            <a:pPr marL="0" indent="0">
              <a:lnSpc>
                <a:spcPct val="134000"/>
              </a:lnSpc>
              <a:spcBef>
                <a:spcPts val="0"/>
              </a:spcBef>
              <a:spcAft>
                <a:spcPts val="600"/>
              </a:spcAft>
              <a:buNone/>
            </a:pPr>
            <a:r>
              <a:rPr lang="fr-CH" sz="9800" dirty="0">
                <a:effectLst/>
                <a:cs typeface="Calibri" panose="020F0502020204030204" pitchFamily="34" charset="0"/>
                <a:sym typeface="Wingdings" pitchFamily="2" charset="2"/>
              </a:rPr>
              <a:t> </a:t>
            </a:r>
            <a:r>
              <a:rPr lang="fr-CH" sz="9800" dirty="0">
                <a:effectLst/>
                <a:cs typeface="Calibri" panose="020F0502020204030204" pitchFamily="34" charset="0"/>
              </a:rPr>
              <a:t>Ancrage en sciences de l’</a:t>
            </a:r>
            <a:r>
              <a:rPr lang="fr-CH" sz="9800" dirty="0" err="1">
                <a:effectLst/>
                <a:cs typeface="Calibri" panose="020F0502020204030204" pitchFamily="34" charset="0"/>
              </a:rPr>
              <a:t>éducation</a:t>
            </a:r>
            <a:r>
              <a:rPr lang="fr-CH" sz="9800" dirty="0">
                <a:cs typeface="Calibri" panose="020F0502020204030204" pitchFamily="34" charset="0"/>
              </a:rPr>
              <a:t>: </a:t>
            </a:r>
            <a:r>
              <a:rPr lang="fr-CH" sz="9800" dirty="0">
                <a:effectLst/>
                <a:cs typeface="Calibri" panose="020F0502020204030204" pitchFamily="34" charset="0"/>
              </a:rPr>
              <a:t>mettre en </a:t>
            </a:r>
            <a:r>
              <a:rPr lang="fr-CH" sz="9800" dirty="0" err="1">
                <a:effectLst/>
                <a:cs typeface="Calibri" panose="020F0502020204030204" pitchFamily="34" charset="0"/>
              </a:rPr>
              <a:t>évidence</a:t>
            </a:r>
            <a:r>
              <a:rPr lang="fr-CH" sz="9800" dirty="0">
                <a:effectLst/>
                <a:cs typeface="Calibri" panose="020F0502020204030204" pitchFamily="34" charset="0"/>
              </a:rPr>
              <a:t> les </a:t>
            </a:r>
            <a:r>
              <a:rPr lang="fr-CH" sz="9800" dirty="0" err="1">
                <a:effectLst/>
                <a:cs typeface="Calibri" panose="020F0502020204030204" pitchFamily="34" charset="0"/>
              </a:rPr>
              <a:t>différentes</a:t>
            </a:r>
            <a:r>
              <a:rPr lang="fr-CH" sz="9800" dirty="0">
                <a:effectLst/>
                <a:cs typeface="Calibri" panose="020F0502020204030204" pitchFamily="34" charset="0"/>
              </a:rPr>
              <a:t> </a:t>
            </a:r>
            <a:r>
              <a:rPr lang="fr-CH" sz="9800" dirty="0" err="1">
                <a:effectLst/>
                <a:cs typeface="Calibri" panose="020F0502020204030204" pitchFamily="34" charset="0"/>
              </a:rPr>
              <a:t>manières</a:t>
            </a:r>
            <a:r>
              <a:rPr lang="fr-CH" sz="9800" dirty="0">
                <a:effectLst/>
                <a:cs typeface="Calibri" panose="020F0502020204030204" pitchFamily="34" charset="0"/>
              </a:rPr>
              <a:t> dont les professionnels susceptibles d’</a:t>
            </a:r>
            <a:r>
              <a:rPr lang="fr-CH" sz="9800" dirty="0" err="1">
                <a:effectLst/>
                <a:cs typeface="Calibri" panose="020F0502020204030204" pitchFamily="34" charset="0"/>
              </a:rPr>
              <a:t>être</a:t>
            </a:r>
            <a:r>
              <a:rPr lang="fr-CH" sz="9800" dirty="0">
                <a:effectLst/>
                <a:cs typeface="Calibri" panose="020F0502020204030204" pitchFamily="34" charset="0"/>
              </a:rPr>
              <a:t> </a:t>
            </a:r>
            <a:r>
              <a:rPr lang="fr-CH" sz="9800" dirty="0" err="1">
                <a:effectLst/>
                <a:cs typeface="Calibri" panose="020F0502020204030204" pitchFamily="34" charset="0"/>
              </a:rPr>
              <a:t>concernés</a:t>
            </a:r>
            <a:r>
              <a:rPr lang="fr-CH" sz="9800" dirty="0">
                <a:effectLst/>
                <a:cs typeface="Calibri" panose="020F0502020204030204" pitchFamily="34" charset="0"/>
              </a:rPr>
              <a:t> par des situations d’inceste ainsi que les adultes victimes d’inceste dans leur enfance/adolescence et/ou les proches de victimes d’inceste se </a:t>
            </a:r>
            <a:r>
              <a:rPr lang="fr-CH" sz="9800" dirty="0" err="1">
                <a:effectLst/>
                <a:cs typeface="Calibri" panose="020F0502020204030204" pitchFamily="34" charset="0"/>
              </a:rPr>
              <a:t>représentent</a:t>
            </a:r>
            <a:r>
              <a:rPr lang="fr-CH" sz="9800" dirty="0">
                <a:effectLst/>
                <a:cs typeface="Calibri" panose="020F0502020204030204" pitchFamily="34" charset="0"/>
              </a:rPr>
              <a:t> le </a:t>
            </a:r>
            <a:r>
              <a:rPr lang="fr-CH" sz="9800" dirty="0" err="1">
                <a:effectLst/>
                <a:cs typeface="Calibri" panose="020F0502020204030204" pitchFamily="34" charset="0"/>
              </a:rPr>
              <a:t>phénomène</a:t>
            </a:r>
            <a:r>
              <a:rPr lang="fr-CH" sz="9800" dirty="0">
                <a:cs typeface="Calibri" panose="020F0502020204030204" pitchFamily="34" charset="0"/>
              </a:rPr>
              <a:t>. </a:t>
            </a:r>
            <a:endParaRPr lang="fr-CH" sz="9800" dirty="0"/>
          </a:p>
          <a:p>
            <a:pPr marL="0" indent="0">
              <a:buNone/>
            </a:pPr>
            <a:endParaRPr lang="fr-CH" sz="1200" dirty="0"/>
          </a:p>
          <a:p>
            <a:pPr marL="0" indent="0">
              <a:buNone/>
            </a:pPr>
            <a:r>
              <a:rPr lang="fr-CH" sz="1800" dirty="0">
                <a:effectLst/>
                <a:latin typeface="TimesNewRomanPSMT"/>
              </a:rPr>
              <a:t> </a:t>
            </a:r>
            <a:endParaRPr lang="fr-CH" sz="1200" dirty="0"/>
          </a:p>
          <a:p>
            <a:pPr marL="0" indent="0">
              <a:buNone/>
            </a:pPr>
            <a:endParaRPr lang="fr-FR" sz="1800" i="1" dirty="0">
              <a:latin typeface="Calibri" panose="020F0502020204030204" pitchFamily="34" charset="0"/>
              <a:ea typeface="Calibri" panose="020F0502020204030204" pitchFamily="34" charset="0"/>
            </a:endParaRPr>
          </a:p>
          <a:p>
            <a:pPr marL="0" indent="0">
              <a:buNone/>
            </a:pPr>
            <a:endParaRPr lang="fr-FR" sz="1800" i="1" dirty="0">
              <a:effectLst/>
              <a:latin typeface="Calibri" panose="020F0502020204030204" pitchFamily="34" charset="0"/>
              <a:ea typeface="Calibri" panose="020F0502020204030204" pitchFamily="34" charset="0"/>
            </a:endParaRPr>
          </a:p>
          <a:p>
            <a:endParaRPr lang="fr-FR" dirty="0"/>
          </a:p>
          <a:p>
            <a:endParaRPr lang="fr-FR" dirty="0"/>
          </a:p>
        </p:txBody>
      </p:sp>
    </p:spTree>
    <p:extLst>
      <p:ext uri="{BB962C8B-B14F-4D97-AF65-F5344CB8AC3E}">
        <p14:creationId xmlns:p14="http://schemas.microsoft.com/office/powerpoint/2010/main" val="4225619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DF857A-194A-3EBB-D920-8BF139332255}"/>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35252883-2D5E-7E20-66BE-B15133CFE1D2}"/>
              </a:ext>
            </a:extLst>
          </p:cNvPr>
          <p:cNvSpPr>
            <a:spLocks noGrp="1"/>
          </p:cNvSpPr>
          <p:nvPr>
            <p:ph idx="1"/>
          </p:nvPr>
        </p:nvSpPr>
        <p:spPr>
          <a:xfrm>
            <a:off x="838200" y="440267"/>
            <a:ext cx="10515600" cy="5736696"/>
          </a:xfrm>
        </p:spPr>
        <p:txBody>
          <a:bodyPr>
            <a:normAutofit fontScale="25000" lnSpcReduction="20000"/>
          </a:bodyPr>
          <a:lstStyle/>
          <a:p>
            <a:pPr marL="0" indent="0">
              <a:lnSpc>
                <a:spcPct val="134000"/>
              </a:lnSpc>
              <a:spcBef>
                <a:spcPts val="0"/>
              </a:spcBef>
              <a:spcAft>
                <a:spcPts val="600"/>
              </a:spcAft>
              <a:buNone/>
            </a:pPr>
            <a:endParaRPr lang="fr-FR" sz="4400" b="1" dirty="0">
              <a:effectLst/>
              <a:latin typeface="Calibri" panose="020F0502020204030204" pitchFamily="34" charset="0"/>
              <a:ea typeface="Calibri" panose="020F0502020204030204" pitchFamily="34" charset="0"/>
              <a:cs typeface="Calibri" panose="020F0502020204030204" pitchFamily="34" charset="0"/>
            </a:endParaRPr>
          </a:p>
          <a:p>
            <a:pPr>
              <a:lnSpc>
                <a:spcPct val="134000"/>
              </a:lnSpc>
              <a:spcBef>
                <a:spcPts val="0"/>
              </a:spcBef>
              <a:spcAft>
                <a:spcPts val="600"/>
              </a:spcAft>
              <a:buFont typeface="Wingdings" pitchFamily="2" charset="2"/>
              <a:buChar char="à"/>
            </a:pPr>
            <a:r>
              <a:rPr lang="fr-CH" sz="9800" kern="100" dirty="0">
                <a:effectLst/>
                <a:ea typeface="Calibri" panose="020F0502020204030204" pitchFamily="34" charset="0"/>
                <a:cs typeface="Calibri" panose="020F0502020204030204" pitchFamily="34" charset="0"/>
              </a:rPr>
              <a:t> Est-ce que, par exemple, les représentations sociales divergent en fonction des ancrages professionnels (les RS des enseignants sont-elles différentes de celles des avocats ou des pédiatres ?)? </a:t>
            </a:r>
            <a:r>
              <a:rPr lang="fr-CH" sz="9800" kern="100" dirty="0">
                <a:ea typeface="Calibri" panose="020F0502020204030204" pitchFamily="34" charset="0"/>
                <a:cs typeface="Calibri" panose="020F0502020204030204" pitchFamily="34" charset="0"/>
              </a:rPr>
              <a:t>D</a:t>
            </a:r>
            <a:r>
              <a:rPr lang="fr-CH" sz="9800" kern="100" dirty="0">
                <a:effectLst/>
                <a:ea typeface="Calibri" panose="020F0502020204030204" pitchFamily="34" charset="0"/>
                <a:cs typeface="Calibri" panose="020F0502020204030204" pitchFamily="34" charset="0"/>
              </a:rPr>
              <a:t>ans quelle mesure les représentations sociales des victimes et/ou des proches de victime convergent-elles ou non avec celles des professionnels ? </a:t>
            </a:r>
          </a:p>
          <a:p>
            <a:pPr marL="0" indent="0">
              <a:lnSpc>
                <a:spcPct val="134000"/>
              </a:lnSpc>
              <a:spcBef>
                <a:spcPts val="0"/>
              </a:spcBef>
              <a:spcAft>
                <a:spcPts val="600"/>
              </a:spcAft>
              <a:buNone/>
            </a:pPr>
            <a:endParaRPr lang="fr-CH" sz="2400" kern="100" dirty="0">
              <a:effectLst/>
              <a:ea typeface="Calibri" panose="020F0502020204030204" pitchFamily="34" charset="0"/>
              <a:cs typeface="Calibri" panose="020F0502020204030204" pitchFamily="34" charset="0"/>
            </a:endParaRPr>
          </a:p>
          <a:p>
            <a:pPr>
              <a:lnSpc>
                <a:spcPct val="134000"/>
              </a:lnSpc>
              <a:spcBef>
                <a:spcPts val="0"/>
              </a:spcBef>
              <a:spcAft>
                <a:spcPts val="600"/>
              </a:spcAft>
              <a:buFont typeface="Wingdings" pitchFamily="2" charset="2"/>
              <a:buChar char="à"/>
            </a:pPr>
            <a:r>
              <a:rPr lang="fr-CH" sz="9800" kern="100" dirty="0">
                <a:effectLst/>
                <a:ea typeface="Calibri" panose="020F0502020204030204" pitchFamily="34" charset="0"/>
                <a:cs typeface="Calibri" panose="020F0502020204030204" pitchFamily="34" charset="0"/>
              </a:rPr>
              <a:t> Quelles sont les représentations sociales structurelles à</a:t>
            </a:r>
            <a:r>
              <a:rPr lang="fr-CH" sz="9800" kern="100" dirty="0">
                <a:ea typeface="Calibri" panose="020F0502020204030204" pitchFamily="34" charset="0"/>
                <a:cs typeface="Calibri" panose="020F0502020204030204" pitchFamily="34" charset="0"/>
              </a:rPr>
              <a:t> </a:t>
            </a:r>
            <a:r>
              <a:rPr lang="fr-CH" sz="9800" kern="100" dirty="0">
                <a:effectLst/>
                <a:ea typeface="Calibri" panose="020F0502020204030204" pitchFamily="34" charset="0"/>
                <a:cs typeface="Calibri" panose="020F0502020204030204" pitchFamily="34" charset="0"/>
              </a:rPr>
              <a:t>la source de la « systématisation du silence » de l’inceste (d’</a:t>
            </a:r>
            <a:r>
              <a:rPr lang="fr-CH" sz="9800" kern="100" dirty="0" err="1">
                <a:effectLst/>
                <a:ea typeface="Calibri" panose="020F0502020204030204" pitchFamily="34" charset="0"/>
                <a:cs typeface="Calibri" panose="020F0502020204030204" pitchFamily="34" charset="0"/>
              </a:rPr>
              <a:t>Hébrail</a:t>
            </a:r>
            <a:r>
              <a:rPr lang="fr-CH" sz="9800" kern="100" dirty="0">
                <a:effectLst/>
                <a:ea typeface="Calibri" panose="020F0502020204030204" pitchFamily="34" charset="0"/>
                <a:cs typeface="Calibri" panose="020F0502020204030204" pitchFamily="34" charset="0"/>
              </a:rPr>
              <a:t>, 2024) ?</a:t>
            </a:r>
          </a:p>
          <a:p>
            <a:pPr>
              <a:lnSpc>
                <a:spcPct val="134000"/>
              </a:lnSpc>
              <a:spcBef>
                <a:spcPts val="0"/>
              </a:spcBef>
              <a:spcAft>
                <a:spcPts val="600"/>
              </a:spcAft>
              <a:buFont typeface="Wingdings" pitchFamily="2" charset="2"/>
              <a:buChar char="à"/>
            </a:pPr>
            <a:endParaRPr lang="fr-CH" sz="9800" kern="100" dirty="0">
              <a:cs typeface="Calibri" panose="020F0502020204030204" pitchFamily="34" charset="0"/>
            </a:endParaRPr>
          </a:p>
          <a:p>
            <a:pPr marL="0" indent="0">
              <a:lnSpc>
                <a:spcPct val="134000"/>
              </a:lnSpc>
              <a:spcBef>
                <a:spcPts val="0"/>
              </a:spcBef>
              <a:spcAft>
                <a:spcPts val="600"/>
              </a:spcAft>
              <a:buNone/>
            </a:pPr>
            <a:r>
              <a:rPr lang="fr-CH" sz="9800" kern="100" dirty="0">
                <a:effectLst/>
                <a:ea typeface="Calibri" panose="020F0502020204030204" pitchFamily="34" charset="0"/>
                <a:cs typeface="Calibri" panose="020F0502020204030204" pitchFamily="34" charset="0"/>
              </a:rPr>
              <a:t>	==&gt; </a:t>
            </a:r>
            <a:r>
              <a:rPr lang="fr-CH" sz="9800" b="1" kern="100" dirty="0">
                <a:solidFill>
                  <a:schemeClr val="accent1"/>
                </a:solidFill>
                <a:effectLst/>
                <a:ea typeface="Calibri" panose="020F0502020204030204" pitchFamily="34" charset="0"/>
                <a:cs typeface="Calibri" panose="020F0502020204030204" pitchFamily="34" charset="0"/>
              </a:rPr>
              <a:t>Identifier la pensée collective à propos de l’inceste</a:t>
            </a:r>
            <a:endParaRPr lang="fr-CH" sz="9800" b="1" dirty="0">
              <a:solidFill>
                <a:schemeClr val="accent1"/>
              </a:solidFill>
              <a:cs typeface="Calibri" panose="020F0502020204030204" pitchFamily="34" charset="0"/>
            </a:endParaRPr>
          </a:p>
          <a:p>
            <a:pPr marL="0" indent="0">
              <a:buNone/>
            </a:pPr>
            <a:endParaRPr lang="fr-CH" sz="9800" dirty="0"/>
          </a:p>
          <a:p>
            <a:pPr marL="0" indent="0">
              <a:buNone/>
            </a:pPr>
            <a:endParaRPr lang="fr-CH" sz="1200" dirty="0"/>
          </a:p>
          <a:p>
            <a:pPr marL="0" indent="0">
              <a:buNone/>
            </a:pPr>
            <a:r>
              <a:rPr lang="fr-CH" sz="1800" dirty="0">
                <a:effectLst/>
                <a:latin typeface="TimesNewRomanPSMT"/>
              </a:rPr>
              <a:t> </a:t>
            </a:r>
            <a:endParaRPr lang="fr-CH" sz="1200" dirty="0"/>
          </a:p>
          <a:p>
            <a:pPr marL="0" indent="0">
              <a:buNone/>
            </a:pPr>
            <a:endParaRPr lang="fr-FR" sz="1800" i="1" dirty="0">
              <a:latin typeface="Calibri" panose="020F0502020204030204" pitchFamily="34" charset="0"/>
              <a:ea typeface="Calibri" panose="020F0502020204030204" pitchFamily="34" charset="0"/>
            </a:endParaRPr>
          </a:p>
          <a:p>
            <a:pPr marL="0" indent="0">
              <a:buNone/>
            </a:pPr>
            <a:endParaRPr lang="fr-FR" sz="1800" i="1" dirty="0">
              <a:effectLst/>
              <a:latin typeface="Calibri" panose="020F0502020204030204" pitchFamily="34" charset="0"/>
              <a:ea typeface="Calibri" panose="020F0502020204030204" pitchFamily="34" charset="0"/>
            </a:endParaRPr>
          </a:p>
          <a:p>
            <a:endParaRPr lang="fr-FR" dirty="0"/>
          </a:p>
          <a:p>
            <a:endParaRPr lang="fr-FR" dirty="0"/>
          </a:p>
        </p:txBody>
      </p:sp>
    </p:spTree>
    <p:extLst>
      <p:ext uri="{BB962C8B-B14F-4D97-AF65-F5344CB8AC3E}">
        <p14:creationId xmlns:p14="http://schemas.microsoft.com/office/powerpoint/2010/main" val="21577504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4ED6DD-49CF-6B59-7588-5130BE4B4975}"/>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14F66220-1894-8BCA-C847-6966EF497071}"/>
              </a:ext>
            </a:extLst>
          </p:cNvPr>
          <p:cNvSpPr>
            <a:spLocks noGrp="1"/>
          </p:cNvSpPr>
          <p:nvPr>
            <p:ph idx="1"/>
          </p:nvPr>
        </p:nvSpPr>
        <p:spPr>
          <a:xfrm>
            <a:off x="838200" y="440267"/>
            <a:ext cx="10515600" cy="5736696"/>
          </a:xfrm>
        </p:spPr>
        <p:txBody>
          <a:bodyPr>
            <a:normAutofit fontScale="32500" lnSpcReduction="20000"/>
          </a:bodyPr>
          <a:lstStyle/>
          <a:p>
            <a:pPr marL="0" indent="0">
              <a:lnSpc>
                <a:spcPct val="134000"/>
              </a:lnSpc>
              <a:spcBef>
                <a:spcPts val="0"/>
              </a:spcBef>
              <a:spcAft>
                <a:spcPts val="600"/>
              </a:spcAft>
              <a:buNone/>
            </a:pPr>
            <a:endParaRPr lang="fr-FR" sz="4400" b="1" dirty="0">
              <a:effectLst/>
              <a:latin typeface="Calibri" panose="020F0502020204030204" pitchFamily="34" charset="0"/>
              <a:ea typeface="Calibri" panose="020F0502020204030204" pitchFamily="34" charset="0"/>
              <a:cs typeface="Calibri" panose="020F0502020204030204" pitchFamily="34" charset="0"/>
            </a:endParaRPr>
          </a:p>
          <a:p>
            <a:pPr marL="0" indent="0">
              <a:lnSpc>
                <a:spcPct val="134000"/>
              </a:lnSpc>
              <a:spcBef>
                <a:spcPts val="0"/>
              </a:spcBef>
              <a:spcAft>
                <a:spcPts val="600"/>
              </a:spcAft>
              <a:buNone/>
            </a:pPr>
            <a:r>
              <a:rPr lang="fr-CH" sz="11000" b="1" dirty="0">
                <a:solidFill>
                  <a:schemeClr val="accent1"/>
                </a:solidFill>
                <a:cs typeface="Calibri" panose="020F0502020204030204" pitchFamily="34" charset="0"/>
              </a:rPr>
              <a:t>Finalité</a:t>
            </a:r>
            <a:r>
              <a:rPr lang="fr-CH" sz="9800" dirty="0">
                <a:cs typeface="Calibri" panose="020F0502020204030204" pitchFamily="34" charset="0"/>
              </a:rPr>
              <a:t> </a:t>
            </a:r>
          </a:p>
          <a:p>
            <a:pPr marL="0" indent="0">
              <a:lnSpc>
                <a:spcPct val="134000"/>
              </a:lnSpc>
              <a:spcBef>
                <a:spcPts val="0"/>
              </a:spcBef>
              <a:spcAft>
                <a:spcPts val="600"/>
              </a:spcAft>
              <a:buNone/>
            </a:pPr>
            <a:endParaRPr lang="fr-CH" sz="4600" dirty="0">
              <a:cs typeface="Calibri" panose="020F0502020204030204" pitchFamily="34" charset="0"/>
            </a:endParaRPr>
          </a:p>
          <a:p>
            <a:pPr marL="0" indent="0">
              <a:lnSpc>
                <a:spcPct val="134000"/>
              </a:lnSpc>
              <a:spcBef>
                <a:spcPts val="0"/>
              </a:spcBef>
              <a:spcAft>
                <a:spcPts val="600"/>
              </a:spcAft>
              <a:buNone/>
            </a:pPr>
            <a:r>
              <a:rPr lang="fr-CH" sz="9800" dirty="0" err="1">
                <a:cs typeface="Calibri" panose="020F0502020204030204" pitchFamily="34" charset="0"/>
              </a:rPr>
              <a:t>C</a:t>
            </a:r>
            <a:r>
              <a:rPr lang="fr-CH" sz="9800" dirty="0" err="1">
                <a:effectLst/>
                <a:cs typeface="Calibri" panose="020F0502020204030204" pitchFamily="34" charset="0"/>
              </a:rPr>
              <a:t>o-construire</a:t>
            </a:r>
            <a:r>
              <a:rPr lang="fr-CH" sz="9800" dirty="0">
                <a:effectLst/>
                <a:cs typeface="Calibri" panose="020F0502020204030204" pitchFamily="34" charset="0"/>
              </a:rPr>
              <a:t>, avec les participants à la recherche et à partir d’une analyse collective </a:t>
            </a:r>
            <a:r>
              <a:rPr lang="fr-CH" sz="9800" dirty="0" err="1">
                <a:effectLst/>
                <a:cs typeface="Calibri" panose="020F0502020204030204" pitchFamily="34" charset="0"/>
              </a:rPr>
              <a:t>croisée</a:t>
            </a:r>
            <a:r>
              <a:rPr lang="fr-CH" sz="9800" dirty="0">
                <a:effectLst/>
                <a:cs typeface="Calibri" panose="020F0502020204030204" pitchFamily="34" charset="0"/>
              </a:rPr>
              <a:t> des RS, des pratiques de sensibilisation allant de la prise de parole aux actions </a:t>
            </a:r>
            <a:r>
              <a:rPr lang="fr-CH" sz="9800" dirty="0" err="1">
                <a:effectLst/>
                <a:cs typeface="Calibri" panose="020F0502020204030204" pitchFamily="34" charset="0"/>
              </a:rPr>
              <a:t>éducatives</a:t>
            </a:r>
            <a:r>
              <a:rPr lang="fr-CH" sz="9800" dirty="0">
                <a:effectLst/>
                <a:cs typeface="Calibri" panose="020F0502020204030204" pitchFamily="34" charset="0"/>
              </a:rPr>
              <a:t>, en passant par l’élaboration d’espaces de </a:t>
            </a:r>
            <a:r>
              <a:rPr lang="fr-CH" sz="9800" dirty="0" err="1">
                <a:effectLst/>
                <a:cs typeface="Calibri" panose="020F0502020204030204" pitchFamily="34" charset="0"/>
              </a:rPr>
              <a:t>co</a:t>
            </a:r>
            <a:r>
              <a:rPr lang="fr-CH" sz="9800" dirty="0">
                <a:effectLst/>
                <a:cs typeface="Calibri" panose="020F0502020204030204" pitchFamily="34" charset="0"/>
              </a:rPr>
              <a:t>-formation.</a:t>
            </a:r>
            <a:endParaRPr lang="fr-CH" sz="9800" dirty="0">
              <a:cs typeface="Calibri" panose="020F0502020204030204" pitchFamily="34" charset="0"/>
            </a:endParaRPr>
          </a:p>
          <a:p>
            <a:pPr marL="0" indent="0">
              <a:buNone/>
            </a:pPr>
            <a:endParaRPr lang="fr-CH" sz="9800" dirty="0"/>
          </a:p>
          <a:p>
            <a:pPr marL="0" indent="0">
              <a:buNone/>
            </a:pPr>
            <a:endParaRPr lang="fr-CH" sz="1200" dirty="0"/>
          </a:p>
          <a:p>
            <a:pPr marL="0" indent="0">
              <a:buNone/>
            </a:pPr>
            <a:r>
              <a:rPr lang="fr-CH" sz="1800" dirty="0">
                <a:effectLst/>
                <a:latin typeface="TimesNewRomanPSMT"/>
              </a:rPr>
              <a:t> </a:t>
            </a:r>
            <a:endParaRPr lang="fr-CH" sz="1200" dirty="0"/>
          </a:p>
          <a:p>
            <a:pPr marL="0" indent="0">
              <a:buNone/>
            </a:pPr>
            <a:endParaRPr lang="fr-FR" sz="1800" i="1" dirty="0">
              <a:latin typeface="Calibri" panose="020F0502020204030204" pitchFamily="34" charset="0"/>
              <a:ea typeface="Calibri" panose="020F0502020204030204" pitchFamily="34" charset="0"/>
            </a:endParaRPr>
          </a:p>
          <a:p>
            <a:pPr marL="0" indent="0">
              <a:buNone/>
            </a:pPr>
            <a:endParaRPr lang="fr-FR" sz="1800" i="1" dirty="0">
              <a:effectLst/>
              <a:latin typeface="Calibri" panose="020F0502020204030204" pitchFamily="34" charset="0"/>
              <a:ea typeface="Calibri" panose="020F0502020204030204" pitchFamily="34" charset="0"/>
            </a:endParaRPr>
          </a:p>
          <a:p>
            <a:endParaRPr lang="fr-FR" dirty="0"/>
          </a:p>
          <a:p>
            <a:endParaRPr lang="fr-FR" dirty="0"/>
          </a:p>
        </p:txBody>
      </p:sp>
    </p:spTree>
    <p:extLst>
      <p:ext uri="{BB962C8B-B14F-4D97-AF65-F5344CB8AC3E}">
        <p14:creationId xmlns:p14="http://schemas.microsoft.com/office/powerpoint/2010/main" val="83446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30BFF6-E9C5-B158-C8D5-8B7923532581}"/>
            </a:ext>
          </a:extLst>
        </p:cNvPr>
        <p:cNvGrpSpPr/>
        <p:nvPr/>
      </p:nvGrpSpPr>
      <p:grpSpPr>
        <a:xfrm>
          <a:off x="0" y="0"/>
          <a:ext cx="0" cy="0"/>
          <a:chOff x="0" y="0"/>
          <a:chExt cx="0" cy="0"/>
        </a:xfrm>
      </p:grpSpPr>
      <p:sp>
        <p:nvSpPr>
          <p:cNvPr id="3" name="ZoneTexte 2">
            <a:extLst>
              <a:ext uri="{FF2B5EF4-FFF2-40B4-BE49-F238E27FC236}">
                <a16:creationId xmlns:a16="http://schemas.microsoft.com/office/drawing/2014/main" id="{BC1C99D9-5574-74CD-A49E-BB125D87D1E9}"/>
              </a:ext>
            </a:extLst>
          </p:cNvPr>
          <p:cNvSpPr txBox="1"/>
          <p:nvPr/>
        </p:nvSpPr>
        <p:spPr>
          <a:xfrm>
            <a:off x="110289" y="350065"/>
            <a:ext cx="11518119" cy="5925276"/>
          </a:xfrm>
          <a:prstGeom prst="rect">
            <a:avLst/>
          </a:prstGeom>
          <a:noFill/>
        </p:spPr>
        <p:txBody>
          <a:bodyPr wrap="square">
            <a:spAutoFit/>
          </a:bodyPr>
          <a:lstStyle/>
          <a:p>
            <a:pPr marL="457200" algn="just">
              <a:lnSpc>
                <a:spcPct val="150000"/>
              </a:lnSpc>
            </a:pPr>
            <a:r>
              <a:rPr lang="fr-CH" sz="4400" b="1" dirty="0">
                <a:solidFill>
                  <a:schemeClr val="accent1"/>
                </a:solidFill>
                <a:latin typeface="Calibri" panose="020F0502020204030204" pitchFamily="34" charset="0"/>
                <a:ea typeface="Calibri" panose="020F0502020204030204" pitchFamily="34" charset="0"/>
                <a:cs typeface="Calibri" panose="020F0502020204030204" pitchFamily="34" charset="0"/>
                <a:sym typeface="Wingdings" pitchFamily="2" charset="2"/>
              </a:rPr>
              <a:t>Partenaires du projet de recherche</a:t>
            </a:r>
          </a:p>
          <a:p>
            <a:pPr marL="457200" algn="just">
              <a:lnSpc>
                <a:spcPct val="150000"/>
              </a:lnSpc>
            </a:pPr>
            <a:r>
              <a:rPr lang="fr-CH" sz="2400" b="1" dirty="0">
                <a:latin typeface="Calibri" panose="020F0502020204030204" pitchFamily="34" charset="0"/>
                <a:ea typeface="Calibri" panose="020F0502020204030204" pitchFamily="34" charset="0"/>
                <a:cs typeface="Calibri" panose="020F0502020204030204" pitchFamily="34" charset="0"/>
                <a:sym typeface="Wingdings" pitchFamily="2" charset="2"/>
              </a:rPr>
              <a:t>Nathalie Muller Mirza: </a:t>
            </a:r>
            <a:r>
              <a:rPr lang="fr-FR" sz="2000" dirty="0">
                <a:ea typeface="Calibri" panose="020F0502020204030204" pitchFamily="34" charset="0"/>
                <a:cs typeface="Calibri" panose="020F0502020204030204" pitchFamily="34" charset="0"/>
                <a:sym typeface="Wingdings" pitchFamily="2" charset="2"/>
              </a:rPr>
              <a:t>P</a:t>
            </a:r>
            <a:r>
              <a:rPr lang="fr-FR" sz="2000" dirty="0"/>
              <a:t>rofesseure associée en sciences de l’éducation à l’Université de Genève. </a:t>
            </a:r>
            <a:endParaRPr lang="fr-CH" sz="2000" dirty="0">
              <a:ea typeface="Calibri" panose="020F0502020204030204" pitchFamily="34" charset="0"/>
              <a:cs typeface="Calibri" panose="020F0502020204030204" pitchFamily="34" charset="0"/>
              <a:sym typeface="Wingdings" pitchFamily="2" charset="2"/>
            </a:endParaRPr>
          </a:p>
          <a:p>
            <a:pPr marL="457200" algn="just">
              <a:lnSpc>
                <a:spcPct val="150000"/>
              </a:lnSpc>
            </a:pPr>
            <a:r>
              <a:rPr lang="fr-CH" sz="2400" b="1" dirty="0">
                <a:latin typeface="Calibri" panose="020F0502020204030204" pitchFamily="34" charset="0"/>
                <a:ea typeface="Calibri" panose="020F0502020204030204" pitchFamily="34" charset="0"/>
                <a:cs typeface="Calibri" panose="020F0502020204030204" pitchFamily="34" charset="0"/>
                <a:sym typeface="Wingdings" pitchFamily="2" charset="2"/>
              </a:rPr>
              <a:t>Baptiste </a:t>
            </a:r>
            <a:r>
              <a:rPr lang="fr-CH" sz="2400" b="1" dirty="0" err="1">
                <a:latin typeface="Calibri" panose="020F0502020204030204" pitchFamily="34" charset="0"/>
                <a:ea typeface="Calibri" panose="020F0502020204030204" pitchFamily="34" charset="0"/>
                <a:cs typeface="Calibri" panose="020F0502020204030204" pitchFamily="34" charset="0"/>
                <a:sym typeface="Wingdings" pitchFamily="2" charset="2"/>
              </a:rPr>
              <a:t>Godrie</a:t>
            </a:r>
            <a:r>
              <a:rPr lang="fr-CH" sz="2400" b="1" dirty="0">
                <a:latin typeface="Calibri" panose="020F0502020204030204" pitchFamily="34" charset="0"/>
                <a:ea typeface="Calibri" panose="020F0502020204030204" pitchFamily="34" charset="0"/>
                <a:cs typeface="Calibri" panose="020F0502020204030204" pitchFamily="34" charset="0"/>
                <a:sym typeface="Wingdings" pitchFamily="2" charset="2"/>
              </a:rPr>
              <a:t>: </a:t>
            </a:r>
            <a:r>
              <a:rPr lang="fr-FR" sz="2000" dirty="0">
                <a:ea typeface="Calibri" panose="020F0502020204030204" pitchFamily="34" charset="0"/>
                <a:cs typeface="Calibri" panose="020F0502020204030204" pitchFamily="34" charset="0"/>
                <a:sym typeface="Wingdings" pitchFamily="2" charset="2"/>
              </a:rPr>
              <a:t>P</a:t>
            </a:r>
            <a:r>
              <a:rPr lang="fr-FR" sz="2000" dirty="0"/>
              <a:t>rofesseur associé en travail social à l’Université de Sherbrooke.</a:t>
            </a:r>
            <a:r>
              <a:rPr lang="fr-CH" sz="2000" dirty="0"/>
              <a:t> </a:t>
            </a:r>
            <a:endParaRPr lang="fr-CH" sz="2000" dirty="0">
              <a:ea typeface="Calibri" panose="020F0502020204030204" pitchFamily="34" charset="0"/>
              <a:cs typeface="Calibri" panose="020F0502020204030204" pitchFamily="34" charset="0"/>
              <a:sym typeface="Wingdings" pitchFamily="2" charset="2"/>
            </a:endParaRPr>
          </a:p>
          <a:p>
            <a:pPr marL="457200" algn="just">
              <a:lnSpc>
                <a:spcPct val="150000"/>
              </a:lnSpc>
            </a:pPr>
            <a:r>
              <a:rPr lang="fr-CH" sz="2400" b="1" dirty="0">
                <a:latin typeface="Calibri" panose="020F0502020204030204" pitchFamily="34" charset="0"/>
                <a:ea typeface="Calibri" panose="020F0502020204030204" pitchFamily="34" charset="0"/>
                <a:cs typeface="Calibri" panose="020F0502020204030204" pitchFamily="34" charset="0"/>
                <a:sym typeface="Wingdings" pitchFamily="2" charset="2"/>
              </a:rPr>
              <a:t>Karl Hanson: </a:t>
            </a:r>
            <a:r>
              <a:rPr lang="fr-FR" sz="2000" dirty="0">
                <a:ea typeface="Calibri" panose="020F0502020204030204" pitchFamily="34" charset="0"/>
                <a:cs typeface="Calibri" panose="020F0502020204030204" pitchFamily="34" charset="0"/>
                <a:sym typeface="Wingdings" pitchFamily="2" charset="2"/>
              </a:rPr>
              <a:t>P</a:t>
            </a:r>
            <a:r>
              <a:rPr lang="fr-FR" sz="2000" dirty="0"/>
              <a:t>rofesseur ordinaire en droit public à la Faculté de droit de l’Université de Genève et directeur du Centre </a:t>
            </a:r>
            <a:r>
              <a:rPr lang="fr-FR" sz="2000" dirty="0" err="1"/>
              <a:t>interfacultaire</a:t>
            </a:r>
            <a:r>
              <a:rPr lang="fr-FR" sz="2000" dirty="0"/>
              <a:t> en droits de l'enfant (CIDE)</a:t>
            </a:r>
            <a:r>
              <a:rPr lang="fr-CH" sz="2000" dirty="0"/>
              <a:t>.</a:t>
            </a:r>
            <a:endParaRPr lang="fr-CH" sz="2000" dirty="0">
              <a:ea typeface="Calibri" panose="020F0502020204030204" pitchFamily="34" charset="0"/>
              <a:cs typeface="Calibri" panose="020F0502020204030204" pitchFamily="34" charset="0"/>
              <a:sym typeface="Wingdings" pitchFamily="2" charset="2"/>
            </a:endParaRPr>
          </a:p>
          <a:p>
            <a:pPr marL="457200" algn="just">
              <a:lnSpc>
                <a:spcPct val="150000"/>
              </a:lnSpc>
            </a:pPr>
            <a:r>
              <a:rPr lang="fr-CH" sz="2400" b="1" dirty="0">
                <a:latin typeface="Calibri" panose="020F0502020204030204" pitchFamily="34" charset="0"/>
                <a:ea typeface="Calibri" panose="020F0502020204030204" pitchFamily="34" charset="0"/>
                <a:cs typeface="Calibri" panose="020F0502020204030204" pitchFamily="34" charset="0"/>
                <a:sym typeface="Wingdings" pitchFamily="2" charset="2"/>
              </a:rPr>
              <a:t>Christophe </a:t>
            </a:r>
            <a:r>
              <a:rPr lang="fr-CH" sz="2400" b="1" dirty="0" err="1">
                <a:latin typeface="Calibri" panose="020F0502020204030204" pitchFamily="34" charset="0"/>
                <a:ea typeface="Calibri" panose="020F0502020204030204" pitchFamily="34" charset="0"/>
                <a:cs typeface="Calibri" panose="020F0502020204030204" pitchFamily="34" charset="0"/>
                <a:sym typeface="Wingdings" pitchFamily="2" charset="2"/>
              </a:rPr>
              <a:t>Clivaz</a:t>
            </a:r>
            <a:r>
              <a:rPr lang="fr-CH" sz="2400" b="1" dirty="0">
                <a:latin typeface="Calibri" panose="020F0502020204030204" pitchFamily="34" charset="0"/>
                <a:ea typeface="Calibri" panose="020F0502020204030204" pitchFamily="34" charset="0"/>
                <a:cs typeface="Calibri" panose="020F0502020204030204" pitchFamily="34" charset="0"/>
                <a:sym typeface="Wingdings" pitchFamily="2" charset="2"/>
              </a:rPr>
              <a:t>: </a:t>
            </a:r>
            <a:r>
              <a:rPr lang="fr-CH" sz="2000" dirty="0">
                <a:ea typeface="Calibri" panose="020F0502020204030204" pitchFamily="34" charset="0"/>
                <a:cs typeface="Calibri" panose="020F0502020204030204" pitchFamily="34" charset="0"/>
                <a:sym typeface="Wingdings" pitchFamily="2" charset="2"/>
              </a:rPr>
              <a:t>P</a:t>
            </a:r>
            <a:r>
              <a:rPr lang="fr-CH" sz="2000" dirty="0"/>
              <a:t>rofesseur associé à l'Institut de géographie et durabilité de l'Université de Lausanne et député </a:t>
            </a:r>
            <a:r>
              <a:rPr lang="fr-CH" sz="2000" dirty="0">
                <a:ea typeface="Calibri" panose="020F0502020204030204" pitchFamily="34" charset="0"/>
                <a:cs typeface="Calibri" panose="020F0502020204030204" pitchFamily="34" charset="0"/>
                <a:sym typeface="Wingdings" pitchFamily="2" charset="2"/>
              </a:rPr>
              <a:t>du canton du Valais au Conseil National (parti Les </a:t>
            </a:r>
            <a:r>
              <a:rPr lang="fr-CH" sz="2000" dirty="0" err="1">
                <a:ea typeface="Calibri" panose="020F0502020204030204" pitchFamily="34" charset="0"/>
                <a:cs typeface="Calibri" panose="020F0502020204030204" pitchFamily="34" charset="0"/>
                <a:sym typeface="Wingdings" pitchFamily="2" charset="2"/>
              </a:rPr>
              <a:t>Vert·es</a:t>
            </a:r>
            <a:r>
              <a:rPr lang="fr-CH" sz="2000" dirty="0">
                <a:ea typeface="Calibri" panose="020F0502020204030204" pitchFamily="34" charset="0"/>
                <a:cs typeface="Calibri" panose="020F0502020204030204" pitchFamily="34" charset="0"/>
                <a:sym typeface="Wingdings" pitchFamily="2" charset="2"/>
              </a:rPr>
              <a:t>).</a:t>
            </a:r>
          </a:p>
          <a:p>
            <a:pPr marL="457200" algn="just">
              <a:lnSpc>
                <a:spcPct val="150000"/>
              </a:lnSpc>
            </a:pPr>
            <a:r>
              <a:rPr lang="fr-CH" sz="2400" b="1" dirty="0">
                <a:latin typeface="Calibri" panose="020F0502020204030204" pitchFamily="34" charset="0"/>
                <a:ea typeface="Calibri" panose="020F0502020204030204" pitchFamily="34" charset="0"/>
                <a:cs typeface="Calibri" panose="020F0502020204030204" pitchFamily="34" charset="0"/>
                <a:sym typeface="Wingdings" pitchFamily="2" charset="2"/>
              </a:rPr>
              <a:t>Gabrielle Richard: </a:t>
            </a:r>
            <a:r>
              <a:rPr lang="fr-FR" sz="2000" dirty="0">
                <a:ea typeface="Calibri" panose="020F0502020204030204" pitchFamily="34" charset="0"/>
                <a:cs typeface="Calibri" panose="020F0502020204030204" pitchFamily="34" charset="0"/>
                <a:sym typeface="Wingdings" pitchFamily="2" charset="2"/>
              </a:rPr>
              <a:t>P</a:t>
            </a:r>
            <a:r>
              <a:rPr lang="fr-FR" sz="2000" dirty="0"/>
              <a:t>rofesseure associée à l’Université du Québec à Montréal, sociologue du genre et des sexualités.</a:t>
            </a:r>
            <a:endParaRPr lang="fr-CH" sz="2000" dirty="0">
              <a:latin typeface="Calibri" panose="020F0502020204030204" pitchFamily="34" charset="0"/>
              <a:ea typeface="Calibri" panose="020F0502020204030204" pitchFamily="34" charset="0"/>
              <a:cs typeface="Calibri" panose="020F0502020204030204" pitchFamily="34" charset="0"/>
              <a:sym typeface="Wingdings" pitchFamily="2" charset="2"/>
            </a:endParaRPr>
          </a:p>
          <a:p>
            <a:pPr marL="457200" algn="just">
              <a:lnSpc>
                <a:spcPct val="150000"/>
              </a:lnSpc>
            </a:pPr>
            <a:endParaRPr lang="fr-CH" sz="3200" b="1" dirty="0">
              <a:solidFill>
                <a:srgbClr val="0070C0"/>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28904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77F184-7F34-FA5D-8761-4EB6BF8D039A}"/>
            </a:ext>
          </a:extLst>
        </p:cNvPr>
        <p:cNvGrpSpPr/>
        <p:nvPr/>
      </p:nvGrpSpPr>
      <p:grpSpPr>
        <a:xfrm>
          <a:off x="0" y="0"/>
          <a:ext cx="0" cy="0"/>
          <a:chOff x="0" y="0"/>
          <a:chExt cx="0" cy="0"/>
        </a:xfrm>
      </p:grpSpPr>
      <p:sp>
        <p:nvSpPr>
          <p:cNvPr id="3" name="ZoneTexte 2">
            <a:extLst>
              <a:ext uri="{FF2B5EF4-FFF2-40B4-BE49-F238E27FC236}">
                <a16:creationId xmlns:a16="http://schemas.microsoft.com/office/drawing/2014/main" id="{A7072278-3402-5736-5411-EFA8CCE2E89C}"/>
              </a:ext>
            </a:extLst>
          </p:cNvPr>
          <p:cNvSpPr txBox="1"/>
          <p:nvPr/>
        </p:nvSpPr>
        <p:spPr>
          <a:xfrm>
            <a:off x="110289" y="350065"/>
            <a:ext cx="10393279" cy="6184770"/>
          </a:xfrm>
          <a:prstGeom prst="rect">
            <a:avLst/>
          </a:prstGeom>
          <a:noFill/>
        </p:spPr>
        <p:txBody>
          <a:bodyPr wrap="square">
            <a:spAutoFit/>
          </a:bodyPr>
          <a:lstStyle/>
          <a:p>
            <a:pPr marL="457200" algn="just">
              <a:lnSpc>
                <a:spcPct val="150000"/>
              </a:lnSpc>
            </a:pPr>
            <a:r>
              <a:rPr lang="fr-CH" sz="3400" b="1" dirty="0">
                <a:solidFill>
                  <a:schemeClr val="accent1"/>
                </a:solidFill>
                <a:effectLst/>
                <a:latin typeface="Calibri" panose="020F0502020204030204" pitchFamily="34" charset="0"/>
                <a:ea typeface="Calibri" panose="020F0502020204030204" pitchFamily="34" charset="0"/>
                <a:cs typeface="Calibri" panose="020F0502020204030204" pitchFamily="34" charset="0"/>
                <a:sym typeface="Wingdings" pitchFamily="2" charset="2"/>
              </a:rPr>
              <a:t>État de la </a:t>
            </a:r>
            <a:r>
              <a:rPr lang="fr-CH" sz="3400" b="1" dirty="0">
                <a:solidFill>
                  <a:schemeClr val="accent1"/>
                </a:solidFill>
                <a:latin typeface="Calibri" panose="020F0502020204030204" pitchFamily="34" charset="0"/>
                <a:ea typeface="Calibri" panose="020F0502020204030204" pitchFamily="34" charset="0"/>
                <a:cs typeface="Calibri" panose="020F0502020204030204" pitchFamily="34" charset="0"/>
                <a:sym typeface="Wingdings" pitchFamily="2" charset="2"/>
              </a:rPr>
              <a:t>recherche</a:t>
            </a:r>
            <a:endParaRPr lang="fr-CH" sz="3400" b="1" dirty="0">
              <a:solidFill>
                <a:schemeClr val="accent1"/>
              </a:solidFill>
              <a:effectLst/>
              <a:latin typeface="Calibri" panose="020F0502020204030204" pitchFamily="34" charset="0"/>
              <a:ea typeface="Calibri" panose="020F0502020204030204" pitchFamily="34" charset="0"/>
              <a:cs typeface="Calibri" panose="020F0502020204030204" pitchFamily="34" charset="0"/>
              <a:sym typeface="Wingdings" pitchFamily="2" charset="2"/>
            </a:endParaRPr>
          </a:p>
          <a:p>
            <a:pPr marL="457200" algn="just">
              <a:lnSpc>
                <a:spcPct val="150000"/>
              </a:lnSpc>
            </a:pPr>
            <a:endParaRPr lang="fr-CH" b="1" dirty="0">
              <a:solidFill>
                <a:srgbClr val="0070C0"/>
              </a:solidFill>
              <a:effectLst/>
              <a:latin typeface="Calibri" panose="020F0502020204030204" pitchFamily="34" charset="0"/>
              <a:ea typeface="Calibri" panose="020F0502020204030204" pitchFamily="34" charset="0"/>
              <a:cs typeface="Calibri" panose="020F0502020204030204" pitchFamily="34" charset="0"/>
            </a:endParaRPr>
          </a:p>
          <a:p>
            <a:pPr marL="800100" indent="-342900" algn="just">
              <a:lnSpc>
                <a:spcPct val="150000"/>
              </a:lnSpc>
              <a:buFont typeface="Wingdings" pitchFamily="2" charset="2"/>
              <a:buChar char="à"/>
            </a:pPr>
            <a:r>
              <a:rPr lang="fr-CH" sz="24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sym typeface="Wingdings" pitchFamily="2" charset="2"/>
              </a:rPr>
              <a:t>quelques </a:t>
            </a:r>
            <a:r>
              <a:rPr lang="fr-CH" sz="24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études sur la prévalence de l’inceste  (</a:t>
            </a:r>
            <a:r>
              <a:rPr lang="fr-CH" sz="24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Marsicano</a:t>
            </a:r>
            <a:r>
              <a:rPr lang="fr-CH" sz="24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et al., 2023) </a:t>
            </a:r>
          </a:p>
          <a:p>
            <a:pPr marL="800100" indent="-342900" algn="just">
              <a:lnSpc>
                <a:spcPct val="150000"/>
              </a:lnSpc>
              <a:buFont typeface="Wingdings" pitchFamily="2" charset="2"/>
              <a:buChar char="à"/>
            </a:pPr>
            <a:r>
              <a:rPr lang="fr-CH" sz="2400" kern="1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Wingdings" pitchFamily="2" charset="2"/>
              </a:rPr>
              <a:t>p</a:t>
            </a:r>
            <a:r>
              <a:rPr lang="fr-CH" sz="24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sym typeface="Wingdings" pitchFamily="2" charset="2"/>
              </a:rPr>
              <a:t>as de </a:t>
            </a:r>
            <a:r>
              <a:rPr lang="fr-CH" sz="24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recherches sur les RS de l’inceste</a:t>
            </a:r>
            <a:endParaRPr lang="fr-CH" sz="2400" kern="100" dirty="0">
              <a:solidFill>
                <a:srgbClr val="000000"/>
              </a:solidFill>
              <a:latin typeface="Calibri" panose="020F0502020204030204" pitchFamily="34" charset="0"/>
              <a:ea typeface="Times New Roman" panose="02020603050405020304" pitchFamily="18" charset="0"/>
              <a:cs typeface="Calibri" panose="020F0502020204030204" pitchFamily="34" charset="0"/>
            </a:endParaRPr>
          </a:p>
          <a:p>
            <a:pPr marL="800100" indent="-342900" algn="just">
              <a:lnSpc>
                <a:spcPct val="150000"/>
              </a:lnSpc>
              <a:buFont typeface="Wingdings" pitchFamily="2" charset="2"/>
              <a:buChar char="à"/>
            </a:pPr>
            <a:r>
              <a:rPr lang="fr-CH" sz="2400"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p</a:t>
            </a:r>
            <a:r>
              <a:rPr lang="fr-CH" sz="24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as de recherche sur l’inceste dans les disciplines des sciences sociales en Suisse</a:t>
            </a:r>
          </a:p>
          <a:p>
            <a:pPr marL="800100" indent="-342900" algn="just">
              <a:lnSpc>
                <a:spcPct val="150000"/>
              </a:lnSpc>
              <a:buFont typeface="Wingdings" pitchFamily="2" charset="2"/>
              <a:buChar char="à"/>
            </a:pPr>
            <a:r>
              <a:rPr lang="fr-CH" sz="24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quelques recherches sur la prévalence des violences sexuelles faites aux enfants, mais qui ne concernent pas spécifiquement les violences intrafamiliales</a:t>
            </a:r>
            <a:endParaRPr lang="fr-CH" sz="24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50000"/>
              </a:lnSpc>
            </a:pPr>
            <a:endParaRPr lang="fr-CH" sz="2000" dirty="0">
              <a:effectLst/>
              <a:latin typeface="Calibri" panose="020F0502020204030204" pitchFamily="34" charset="0"/>
              <a:ea typeface="Calibri" panose="020F0502020204030204" pitchFamily="34" charset="0"/>
              <a:cs typeface="Calibri" panose="020F0502020204030204" pitchFamily="34" charset="0"/>
            </a:endParaRPr>
          </a:p>
          <a:p>
            <a:pPr algn="just">
              <a:lnSpc>
                <a:spcPct val="150000"/>
              </a:lnSpc>
            </a:pPr>
            <a:endParaRPr lang="fr-CH" sz="20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6035156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10762</TotalTime>
  <Words>3175</Words>
  <Application>Microsoft Macintosh PowerPoint</Application>
  <PresentationFormat>Grand écran</PresentationFormat>
  <Paragraphs>167</Paragraphs>
  <Slides>28</Slides>
  <Notes>1</Notes>
  <HiddenSlides>0</HiddenSlides>
  <MMClips>0</MMClips>
  <ScaleCrop>false</ScaleCrop>
  <HeadingPairs>
    <vt:vector size="6" baseType="variant">
      <vt:variant>
        <vt:lpstr>Polices utilisées</vt:lpstr>
      </vt:variant>
      <vt:variant>
        <vt:i4>11</vt:i4>
      </vt:variant>
      <vt:variant>
        <vt:lpstr>Thème</vt:lpstr>
      </vt:variant>
      <vt:variant>
        <vt:i4>1</vt:i4>
      </vt:variant>
      <vt:variant>
        <vt:lpstr>Titres des diapositives</vt:lpstr>
      </vt:variant>
      <vt:variant>
        <vt:i4>28</vt:i4>
      </vt:variant>
    </vt:vector>
  </HeadingPairs>
  <TitlesOfParts>
    <vt:vector size="40" baseType="lpstr">
      <vt:lpstr>Aharoni</vt:lpstr>
      <vt:lpstr>Aptos</vt:lpstr>
      <vt:lpstr>Arial</vt:lpstr>
      <vt:lpstr>Calibri</vt:lpstr>
      <vt:lpstr>Calibri Light</vt:lpstr>
      <vt:lpstr>Courier New</vt:lpstr>
      <vt:lpstr>Police système Courant</vt:lpstr>
      <vt:lpstr>Symbol</vt:lpstr>
      <vt:lpstr>Times New Roman</vt:lpstr>
      <vt:lpstr>TimesNewRomanPSMT</vt:lpstr>
      <vt:lpstr>Wingdings</vt:lpstr>
      <vt:lpstr>Thème Office</vt:lpstr>
      <vt:lpstr>Présentation PowerPoint</vt:lpstr>
      <vt:lpstr>Présentation PowerPoint</vt:lpstr>
      <vt:lpstr>Présentation PowerPoint</vt:lpstr>
      <vt:lpstr>CIIVISE (Commission Indépendante sur l’Inceste et les Violences Sexuelles faites aux Enfants)</vt:lpstr>
      <vt:lpstr>Présentation PowerPoint</vt:lpstr>
      <vt:lpstr>Présentation PowerPoint</vt:lpstr>
      <vt:lpstr>Présentation PowerPoint</vt:lpstr>
      <vt:lpstr>Présentation PowerPoint</vt:lpstr>
      <vt:lpstr>Présentation PowerPoint</vt:lpstr>
      <vt:lpstr>  L’inceste en sociologie/anthropologie   </vt:lpstr>
      <vt:lpstr>  L’inceste en sociologie/anthropologie   </vt:lpstr>
      <vt:lpstr> L’inceste dans la psychanalyse  </vt:lpstr>
      <vt:lpstr> L’inceste et les représentations de l’enfance et de la famille </vt:lpstr>
      <vt:lpstr> L’inceste dans la législation helvétique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Recherches sur le savoir-faire  avec deux questions:  1. Qu’est-ce qu’est rendu empiriquement saisissable par ce concept (ce qui est thématisé par ce concept)?  2. Quels phénomènes dans le monde sont déterminés scientifiquement comme étant un savoir-faire?</dc:title>
  <dc:creator>Janette</dc:creator>
  <cp:lastModifiedBy>Maryvonne Charmillot</cp:lastModifiedBy>
  <cp:revision>156</cp:revision>
  <cp:lastPrinted>2025-06-12T21:16:36Z</cp:lastPrinted>
  <dcterms:created xsi:type="dcterms:W3CDTF">2018-02-05T12:23:10Z</dcterms:created>
  <dcterms:modified xsi:type="dcterms:W3CDTF">2025-11-29T09:49:23Z</dcterms:modified>
</cp:coreProperties>
</file>